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719" r:id="rId2"/>
    <p:sldId id="777" r:id="rId3"/>
    <p:sldId id="748" r:id="rId4"/>
    <p:sldId id="749" r:id="rId5"/>
    <p:sldId id="750" r:id="rId6"/>
    <p:sldId id="751" r:id="rId7"/>
    <p:sldId id="752" r:id="rId8"/>
    <p:sldId id="769" r:id="rId9"/>
    <p:sldId id="770" r:id="rId10"/>
    <p:sldId id="771" r:id="rId11"/>
    <p:sldId id="772" r:id="rId12"/>
    <p:sldId id="773" r:id="rId13"/>
    <p:sldId id="774" r:id="rId14"/>
    <p:sldId id="775" r:id="rId15"/>
    <p:sldId id="760" r:id="rId16"/>
    <p:sldId id="761" r:id="rId17"/>
    <p:sldId id="762" r:id="rId18"/>
    <p:sldId id="763" r:id="rId19"/>
    <p:sldId id="764" r:id="rId20"/>
    <p:sldId id="776" r:id="rId21"/>
    <p:sldId id="767" r:id="rId22"/>
    <p:sldId id="768" r:id="rId23"/>
  </p:sldIdLst>
  <p:sldSz cx="12192000" cy="6858000"/>
  <p:notesSz cx="9939338" cy="68072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E0E0E0"/>
    <a:srgbClr val="404040"/>
    <a:srgbClr val="444444"/>
    <a:srgbClr val="333333"/>
    <a:srgbClr val="00C29A"/>
    <a:srgbClr val="00C284"/>
    <a:srgbClr val="00B050"/>
    <a:srgbClr val="007F00"/>
    <a:srgbClr val="178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61" autoAdjust="0"/>
    <p:restoredTop sz="94633" autoAdjust="0"/>
  </p:normalViewPr>
  <p:slideViewPr>
    <p:cSldViewPr snapToGrid="0">
      <p:cViewPr varScale="1">
        <p:scale>
          <a:sx n="56" d="100"/>
          <a:sy n="56" d="100"/>
        </p:scale>
        <p:origin x="67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7" d="100"/>
          <a:sy n="107" d="100"/>
        </p:scale>
        <p:origin x="126" y="4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小槻 峻司" userId="674796a6-859b-47c7-bfd8-429e028547c8" providerId="ADAL" clId="{7E82A483-4B49-4673-AD6F-90F853FD3CA7}"/>
    <pc:docChg chg="undo custSel addSld delSld modSld">
      <pc:chgData name="小槻 峻司" userId="674796a6-859b-47c7-bfd8-429e028547c8" providerId="ADAL" clId="{7E82A483-4B49-4673-AD6F-90F853FD3CA7}" dt="2024-05-09T03:55:47.288" v="9443" actId="2696"/>
      <pc:docMkLst>
        <pc:docMk/>
      </pc:docMkLst>
    </pc:docChg>
  </pc:docChgLst>
  <pc:docChgLst>
    <pc:chgData name="小槻 峻司" userId="674796a6-859b-47c7-bfd8-429e028547c8" providerId="ADAL" clId="{68B98E39-A538-4049-9DC9-3FA707F96E0A}"/>
    <pc:docChg chg="custSel modSld">
      <pc:chgData name="小槻 峻司" userId="674796a6-859b-47c7-bfd8-429e028547c8" providerId="ADAL" clId="{68B98E39-A538-4049-9DC9-3FA707F96E0A}" dt="2024-07-16T06:16:57.480" v="23" actId="27636"/>
      <pc:docMkLst>
        <pc:docMk/>
      </pc:docMkLst>
      <pc:sldChg chg="modSp">
        <pc:chgData name="小槻 峻司" userId="674796a6-859b-47c7-bfd8-429e028547c8" providerId="ADAL" clId="{68B98E39-A538-4049-9DC9-3FA707F96E0A}" dt="2024-07-16T06:16:57.480" v="23" actId="27636"/>
        <pc:sldMkLst>
          <pc:docMk/>
          <pc:sldMk cId="1792084398" sldId="719"/>
        </pc:sldMkLst>
        <pc:spChg chg="mod">
          <ac:chgData name="小槻 峻司" userId="674796a6-859b-47c7-bfd8-429e028547c8" providerId="ADAL" clId="{68B98E39-A538-4049-9DC9-3FA707F96E0A}" dt="2024-07-16T06:16:57.480" v="23" actId="27636"/>
          <ac:spMkLst>
            <pc:docMk/>
            <pc:sldMk cId="1792084398" sldId="719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BAC92602-EE22-4620-8282-8805477BDCD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6888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2491A82-B40C-433E-884B-57BE72A946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9275" y="0"/>
            <a:ext cx="430847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8D06DD-182A-4A92-BE14-9413678CAD1A}" type="datetimeFigureOut">
              <a:rPr kumimoji="1" lang="ja-JP" altLang="en-US" smtClean="0"/>
              <a:t>2024/7/16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9B9EC95-24EB-4799-A03E-C536D17ACB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65888"/>
            <a:ext cx="4306888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2ED6BA5-CC11-4BC4-80C2-EF2A50C7251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9275" y="6465888"/>
            <a:ext cx="430847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77281-04AA-44E5-B705-AEA0F95712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80351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6888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29275" y="0"/>
            <a:ext cx="430847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394E3-4BFA-40A3-85A8-3E3B37CC8969}" type="datetimeFigureOut">
              <a:rPr kumimoji="1" lang="ja-JP" altLang="en-US" smtClean="0"/>
              <a:t>2024/7/16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8463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3775" y="3276600"/>
            <a:ext cx="7951788" cy="2679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465888"/>
            <a:ext cx="4306888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29275" y="6465888"/>
            <a:ext cx="430847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0D9274-D70D-448B-9A15-5674C1B958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517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4F132-A03E-4764-A412-9AEC2CDE0701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1872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480EAB8-547D-4A70-95A0-508AB007C5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7200" y="1645703"/>
            <a:ext cx="10677600" cy="2386800"/>
          </a:xfrm>
        </p:spPr>
        <p:txBody>
          <a:bodyPr lIns="0" tIns="0" rIns="0" bIns="0" anchor="ctr">
            <a:normAutofit/>
          </a:bodyPr>
          <a:lstStyle>
            <a:lvl1pPr algn="ctr">
              <a:lnSpc>
                <a:spcPct val="90000"/>
              </a:lnSpc>
              <a:defRPr sz="5200" b="1" baseline="0">
                <a:latin typeface="Segoe UI" panose="020B0502040204020203" pitchFamily="34" charset="0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90F83FC-D925-4318-97D9-D0E0B32E1D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219" y="4589407"/>
            <a:ext cx="10677563" cy="468000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90000"/>
              </a:lnSpc>
              <a:buNone/>
              <a:defRPr sz="2800" baseline="0">
                <a:latin typeface="Segoe UI" panose="020B0502040204020203" pitchFamily="34" charset="0"/>
                <a:ea typeface="メイリオ" panose="020B0604030504040204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dirty="0"/>
              <a:t>マスター サブタイトルの書式設定</a:t>
            </a:r>
          </a:p>
        </p:txBody>
      </p:sp>
      <p:sp>
        <p:nvSpPr>
          <p:cNvPr id="11" name="テキスト プレースホルダー 3">
            <a:extLst>
              <a:ext uri="{FF2B5EF4-FFF2-40B4-BE49-F238E27FC236}">
                <a16:creationId xmlns:a16="http://schemas.microsoft.com/office/drawing/2014/main" id="{FD85BBA5-5BD9-4733-9A58-8B3E64085E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7200" y="5716309"/>
            <a:ext cx="10677600" cy="360000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90000"/>
              </a:lnSpc>
              <a:buFontTx/>
              <a:buNone/>
              <a:defRPr sz="2000" baseline="0">
                <a:solidFill>
                  <a:schemeClr val="tx2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kumimoji="1" lang="ja-JP" altLang="en-US" dirty="0"/>
              <a:t>日付・会場など</a:t>
            </a:r>
          </a:p>
        </p:txBody>
      </p:sp>
      <p:sp>
        <p:nvSpPr>
          <p:cNvPr id="10" name="テキスト プレースホルダー 4">
            <a:extLst>
              <a:ext uri="{FF2B5EF4-FFF2-40B4-BE49-F238E27FC236}">
                <a16:creationId xmlns:a16="http://schemas.microsoft.com/office/drawing/2014/main" id="{11346405-6867-4AC7-B66E-ED6B8624AB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7200" y="5079686"/>
            <a:ext cx="10677600" cy="36000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90000"/>
              </a:lnSpc>
              <a:buFontTx/>
              <a:buNone/>
              <a:defRPr sz="2000" baseline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kumimoji="1" lang="ja-JP" altLang="en-US" dirty="0"/>
              <a:t>所属</a:t>
            </a:r>
          </a:p>
        </p:txBody>
      </p:sp>
      <p:pic>
        <p:nvPicPr>
          <p:cNvPr id="6" name="ロゴ_小槻研">
            <a:extLst>
              <a:ext uri="{FF2B5EF4-FFF2-40B4-BE49-F238E27FC236}">
                <a16:creationId xmlns:a16="http://schemas.microsoft.com/office/drawing/2014/main" id="{524D8D42-4187-478C-A97F-ED233BB644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243" y="6000015"/>
            <a:ext cx="1393211" cy="897638"/>
          </a:xfrm>
          <a:prstGeom prst="rect">
            <a:avLst/>
          </a:prstGeom>
        </p:spPr>
      </p:pic>
      <p:pic>
        <p:nvPicPr>
          <p:cNvPr id="7" name="ロゴ_千葉大">
            <a:extLst>
              <a:ext uri="{FF2B5EF4-FFF2-40B4-BE49-F238E27FC236}">
                <a16:creationId xmlns:a16="http://schemas.microsoft.com/office/drawing/2014/main" id="{B8B85604-8BFC-4394-A307-09AA08094E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049" y="5423644"/>
            <a:ext cx="2067005" cy="206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691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F236802C-0ACC-4724-9E48-53AE20FE2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白">
            <a:extLst>
              <a:ext uri="{FF2B5EF4-FFF2-40B4-BE49-F238E27FC236}">
                <a16:creationId xmlns:a16="http://schemas.microsoft.com/office/drawing/2014/main" id="{00F53613-1AD5-4C24-98DB-7A50BC5D56A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480EAB8-547D-4A70-95A0-508AB007C5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7200" y="2765869"/>
            <a:ext cx="10677600" cy="2386800"/>
          </a:xfrm>
        </p:spPr>
        <p:txBody>
          <a:bodyPr lIns="0" tIns="0" rIns="0" bIns="0" anchor="t">
            <a:normAutofit/>
          </a:bodyPr>
          <a:lstStyle>
            <a:lvl1pPr algn="l">
              <a:defRPr sz="5200" b="1" baseline="0">
                <a:latin typeface="Segoe UI" panose="020B0502040204020203" pitchFamily="34" charset="0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90F83FC-D925-4318-97D9-D0E0B32E1D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200" y="5309914"/>
            <a:ext cx="10677563" cy="4680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800" baseline="0">
                <a:latin typeface="Segoe UI" panose="020B0502040204020203" pitchFamily="34" charset="0"/>
                <a:ea typeface="メイリオ" panose="020B0604030504040204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dirty="0"/>
              <a:t>マスター サブタイトルの書式設定</a:t>
            </a:r>
          </a:p>
        </p:txBody>
      </p:sp>
      <p:sp>
        <p:nvSpPr>
          <p:cNvPr id="11" name="テキスト プレースホルダー 3">
            <a:extLst>
              <a:ext uri="{FF2B5EF4-FFF2-40B4-BE49-F238E27FC236}">
                <a16:creationId xmlns:a16="http://schemas.microsoft.com/office/drawing/2014/main" id="{FD85BBA5-5BD9-4733-9A58-8B3E64085E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7200" y="6420774"/>
            <a:ext cx="10677600" cy="360000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 baseline="0">
                <a:solidFill>
                  <a:schemeClr val="tx2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kumimoji="1" lang="ja-JP" altLang="en-US" dirty="0"/>
              <a:t>日付・会場など</a:t>
            </a:r>
          </a:p>
        </p:txBody>
      </p:sp>
      <p:sp>
        <p:nvSpPr>
          <p:cNvPr id="10" name="テキスト プレースホルダー 4">
            <a:extLst>
              <a:ext uri="{FF2B5EF4-FFF2-40B4-BE49-F238E27FC236}">
                <a16:creationId xmlns:a16="http://schemas.microsoft.com/office/drawing/2014/main" id="{11346405-6867-4AC7-B66E-ED6B8624AB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7200" y="5800193"/>
            <a:ext cx="10677600" cy="3600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2000" baseline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kumimoji="1" lang="ja-JP" altLang="en-US" dirty="0"/>
              <a:t>所属</a:t>
            </a:r>
          </a:p>
        </p:txBody>
      </p:sp>
    </p:spTree>
    <p:extLst>
      <p:ext uri="{BB962C8B-B14F-4D97-AF65-F5344CB8AC3E}">
        <p14:creationId xmlns:p14="http://schemas.microsoft.com/office/powerpoint/2010/main" val="4005655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8E79F3C1-0CDF-4906-9B7E-05E6CA3E87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白">
            <a:extLst>
              <a:ext uri="{FF2B5EF4-FFF2-40B4-BE49-F238E27FC236}">
                <a16:creationId xmlns:a16="http://schemas.microsoft.com/office/drawing/2014/main" id="{72DCEBA8-684C-46E0-91F1-195B39B5C2F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z</a:t>
            </a:r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321117BB-A3ED-4FEE-8092-2B9570C8FB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7200" y="2235200"/>
            <a:ext cx="10677600" cy="2387600"/>
          </a:xfrm>
        </p:spPr>
        <p:txBody>
          <a:bodyPr lIns="0" tIns="0" rIns="0" bIns="0" anchor="ctr" anchorCtr="0">
            <a:normAutofit/>
          </a:bodyPr>
          <a:lstStyle>
            <a:lvl1pPr algn="l">
              <a:lnSpc>
                <a:spcPct val="100000"/>
              </a:lnSpc>
              <a:defRPr sz="5200" b="1" baseline="0">
                <a:latin typeface="Segoe UI" panose="020B0502040204020203" pitchFamily="34" charset="0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中表紙</a:t>
            </a:r>
          </a:p>
        </p:txBody>
      </p:sp>
    </p:spTree>
    <p:extLst>
      <p:ext uri="{BB962C8B-B14F-4D97-AF65-F5344CB8AC3E}">
        <p14:creationId xmlns:p14="http://schemas.microsoft.com/office/powerpoint/2010/main" val="1742967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8FE3ED0C-9880-41B8-9304-0F809F2085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黒">
            <a:extLst>
              <a:ext uri="{FF2B5EF4-FFF2-40B4-BE49-F238E27FC236}">
                <a16:creationId xmlns:a16="http://schemas.microsoft.com/office/drawing/2014/main" id="{AB09642F-3938-45EF-886A-427B86AFE0A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7E448465-695B-4C7A-9D81-FB4B6DD1D7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204" y="5792932"/>
            <a:ext cx="1676250" cy="10800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480EAB8-547D-4A70-95A0-508AB007C5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7200" y="2765869"/>
            <a:ext cx="10677600" cy="2386800"/>
          </a:xfrm>
        </p:spPr>
        <p:txBody>
          <a:bodyPr lIns="0" tIns="0" rIns="0" bIns="0" anchor="t">
            <a:normAutofit/>
          </a:bodyPr>
          <a:lstStyle>
            <a:lvl1pPr algn="l">
              <a:defRPr sz="5200" b="1" baseline="0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90F83FC-D925-4318-97D9-D0E0B32E1D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200" y="5309914"/>
            <a:ext cx="10677563" cy="4680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800" baseline="0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dirty="0"/>
              <a:t>マスター サブタイトルの書式設定</a:t>
            </a:r>
          </a:p>
        </p:txBody>
      </p:sp>
      <p:sp>
        <p:nvSpPr>
          <p:cNvPr id="11" name="テキスト プレースホルダー 3">
            <a:extLst>
              <a:ext uri="{FF2B5EF4-FFF2-40B4-BE49-F238E27FC236}">
                <a16:creationId xmlns:a16="http://schemas.microsoft.com/office/drawing/2014/main" id="{FD85BBA5-5BD9-4733-9A58-8B3E64085E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7200" y="6420774"/>
            <a:ext cx="10677600" cy="360000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kumimoji="1" lang="ja-JP" altLang="en-US" dirty="0"/>
              <a:t>日付・会場など</a:t>
            </a:r>
          </a:p>
        </p:txBody>
      </p:sp>
      <p:sp>
        <p:nvSpPr>
          <p:cNvPr id="10" name="テキスト プレースホルダー 4">
            <a:extLst>
              <a:ext uri="{FF2B5EF4-FFF2-40B4-BE49-F238E27FC236}">
                <a16:creationId xmlns:a16="http://schemas.microsoft.com/office/drawing/2014/main" id="{11346405-6867-4AC7-B66E-ED6B8624AB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7200" y="5800193"/>
            <a:ext cx="10677600" cy="3600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2000" baseline="0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kumimoji="1" lang="ja-JP" altLang="en-US" dirty="0"/>
              <a:t>所属</a:t>
            </a:r>
          </a:p>
        </p:txBody>
      </p:sp>
    </p:spTree>
    <p:extLst>
      <p:ext uri="{BB962C8B-B14F-4D97-AF65-F5344CB8AC3E}">
        <p14:creationId xmlns:p14="http://schemas.microsoft.com/office/powerpoint/2010/main" val="32868614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1A6CC49A-F399-4917-AA43-0CFC333564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黒">
            <a:extLst>
              <a:ext uri="{FF2B5EF4-FFF2-40B4-BE49-F238E27FC236}">
                <a16:creationId xmlns:a16="http://schemas.microsoft.com/office/drawing/2014/main" id="{72DCEBA8-684C-46E0-91F1-195B39B5C2F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260592FF-C240-457A-8326-D1DC5C2A4A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204" y="5792932"/>
            <a:ext cx="1676250" cy="10800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321117BB-A3ED-4FEE-8092-2B9570C8FB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7200" y="2235200"/>
            <a:ext cx="10677600" cy="2387600"/>
          </a:xfrm>
        </p:spPr>
        <p:txBody>
          <a:bodyPr lIns="0" tIns="0" rIns="0" bIns="0" anchor="ctr" anchorCtr="0">
            <a:normAutofit/>
          </a:bodyPr>
          <a:lstStyle>
            <a:lvl1pPr algn="l">
              <a:lnSpc>
                <a:spcPct val="100000"/>
              </a:lnSpc>
              <a:defRPr sz="5200" b="1" baseline="0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中表紙</a:t>
            </a:r>
          </a:p>
        </p:txBody>
      </p:sp>
    </p:spTree>
    <p:extLst>
      <p:ext uri="{BB962C8B-B14F-4D97-AF65-F5344CB8AC3E}">
        <p14:creationId xmlns:p14="http://schemas.microsoft.com/office/powerpoint/2010/main" val="941135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8FE3ED0C-9880-41B8-9304-0F809F2085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黒">
            <a:extLst>
              <a:ext uri="{FF2B5EF4-FFF2-40B4-BE49-F238E27FC236}">
                <a16:creationId xmlns:a16="http://schemas.microsoft.com/office/drawing/2014/main" id="{AB09642F-3938-45EF-886A-427B86AFE0A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480EAB8-547D-4A70-95A0-508AB007C5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7200" y="2765869"/>
            <a:ext cx="10677600" cy="2386800"/>
          </a:xfrm>
        </p:spPr>
        <p:txBody>
          <a:bodyPr lIns="0" tIns="0" rIns="0" bIns="0" anchor="t">
            <a:normAutofit/>
          </a:bodyPr>
          <a:lstStyle>
            <a:lvl1pPr algn="l">
              <a:defRPr sz="5200" b="1" baseline="0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90F83FC-D925-4318-97D9-D0E0B32E1D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200" y="5309914"/>
            <a:ext cx="10677563" cy="4680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800" baseline="0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dirty="0"/>
              <a:t>マスター サブタイトルの書式設定</a:t>
            </a:r>
          </a:p>
        </p:txBody>
      </p:sp>
      <p:sp>
        <p:nvSpPr>
          <p:cNvPr id="11" name="テキスト プレースホルダー 3">
            <a:extLst>
              <a:ext uri="{FF2B5EF4-FFF2-40B4-BE49-F238E27FC236}">
                <a16:creationId xmlns:a16="http://schemas.microsoft.com/office/drawing/2014/main" id="{FD85BBA5-5BD9-4733-9A58-8B3E64085E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7200" y="6420774"/>
            <a:ext cx="10677600" cy="360000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kumimoji="1" lang="ja-JP" altLang="en-US" dirty="0"/>
              <a:t>日付・会場など</a:t>
            </a:r>
          </a:p>
        </p:txBody>
      </p:sp>
      <p:sp>
        <p:nvSpPr>
          <p:cNvPr id="10" name="テキスト プレースホルダー 4">
            <a:extLst>
              <a:ext uri="{FF2B5EF4-FFF2-40B4-BE49-F238E27FC236}">
                <a16:creationId xmlns:a16="http://schemas.microsoft.com/office/drawing/2014/main" id="{11346405-6867-4AC7-B66E-ED6B8624AB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7200" y="5800193"/>
            <a:ext cx="10677600" cy="3600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2000" baseline="0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kumimoji="1" lang="ja-JP" altLang="en-US" dirty="0"/>
              <a:t>所属</a:t>
            </a:r>
          </a:p>
        </p:txBody>
      </p:sp>
    </p:spTree>
    <p:extLst>
      <p:ext uri="{BB962C8B-B14F-4D97-AF65-F5344CB8AC3E}">
        <p14:creationId xmlns:p14="http://schemas.microsoft.com/office/powerpoint/2010/main" val="1816828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1A6CC49A-F399-4917-AA43-0CFC333564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黒">
            <a:extLst>
              <a:ext uri="{FF2B5EF4-FFF2-40B4-BE49-F238E27FC236}">
                <a16:creationId xmlns:a16="http://schemas.microsoft.com/office/drawing/2014/main" id="{72DCEBA8-684C-46E0-91F1-195B39B5C2F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321117BB-A3ED-4FEE-8092-2B9570C8FB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7200" y="2235200"/>
            <a:ext cx="10677600" cy="2387600"/>
          </a:xfrm>
        </p:spPr>
        <p:txBody>
          <a:bodyPr lIns="0" tIns="0" rIns="0" bIns="0" anchor="ctr" anchorCtr="0">
            <a:normAutofit/>
          </a:bodyPr>
          <a:lstStyle>
            <a:lvl1pPr algn="l">
              <a:lnSpc>
                <a:spcPct val="100000"/>
              </a:lnSpc>
              <a:defRPr sz="5200" b="1" baseline="0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中表紙</a:t>
            </a:r>
          </a:p>
        </p:txBody>
      </p:sp>
    </p:spTree>
    <p:extLst>
      <p:ext uri="{BB962C8B-B14F-4D97-AF65-F5344CB8AC3E}">
        <p14:creationId xmlns:p14="http://schemas.microsoft.com/office/powerpoint/2010/main" val="4173240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pt_04.jpg">
            <a:extLst>
              <a:ext uri="{FF2B5EF4-FFF2-40B4-BE49-F238E27FC236}">
                <a16:creationId xmlns:a16="http://schemas.microsoft.com/office/drawing/2014/main" id="{3364F071-DE65-4273-91FA-DD21E91E2C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黒">
            <a:extLst>
              <a:ext uri="{FF2B5EF4-FFF2-40B4-BE49-F238E27FC236}">
                <a16:creationId xmlns:a16="http://schemas.microsoft.com/office/drawing/2014/main" id="{06EF6DD9-5408-4669-8953-6DEA73AD425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C3756405-64EA-43DC-8D5D-43AC388E32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7200" y="2765869"/>
            <a:ext cx="10677600" cy="2386800"/>
          </a:xfrm>
        </p:spPr>
        <p:txBody>
          <a:bodyPr lIns="0" tIns="0" rIns="0" bIns="0" anchor="t">
            <a:normAutofit/>
          </a:bodyPr>
          <a:lstStyle>
            <a:lvl1pPr algn="l">
              <a:defRPr sz="5200" b="1" baseline="0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1" name="字幕 2">
            <a:extLst>
              <a:ext uri="{FF2B5EF4-FFF2-40B4-BE49-F238E27FC236}">
                <a16:creationId xmlns:a16="http://schemas.microsoft.com/office/drawing/2014/main" id="{276482B5-2179-4922-ACB9-185DE18FBC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200" y="5309914"/>
            <a:ext cx="10677563" cy="4680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800" baseline="0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dirty="0"/>
              <a:t>マスター サブタイトルの書式設定</a:t>
            </a:r>
          </a:p>
        </p:txBody>
      </p:sp>
      <p:sp>
        <p:nvSpPr>
          <p:cNvPr id="15" name="テキスト プレースホルダー 3">
            <a:extLst>
              <a:ext uri="{FF2B5EF4-FFF2-40B4-BE49-F238E27FC236}">
                <a16:creationId xmlns:a16="http://schemas.microsoft.com/office/drawing/2014/main" id="{1C44F3EB-BC3F-4425-8C93-BC899B04B9D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7200" y="6420774"/>
            <a:ext cx="10677600" cy="360000"/>
          </a:xfrm>
        </p:spPr>
        <p:txBody>
          <a:bodyPr lIns="0" tIns="0" rIns="0" bIns="0">
            <a:normAutofit/>
          </a:bodyPr>
          <a:lstStyle>
            <a:lvl1pPr marL="0" indent="0" algn="l">
              <a:buFontTx/>
              <a:buNone/>
              <a:defRPr sz="2000" baseline="0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kumimoji="1" lang="ja-JP" altLang="en-US" dirty="0"/>
              <a:t>日付・会場など</a:t>
            </a:r>
          </a:p>
        </p:txBody>
      </p:sp>
      <p:sp>
        <p:nvSpPr>
          <p:cNvPr id="16" name="テキスト プレースホルダー 4">
            <a:extLst>
              <a:ext uri="{FF2B5EF4-FFF2-40B4-BE49-F238E27FC236}">
                <a16:creationId xmlns:a16="http://schemas.microsoft.com/office/drawing/2014/main" id="{165D397D-3B41-4AF7-95EB-6C3983EF6E7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7200" y="5800193"/>
            <a:ext cx="10677600" cy="36000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2000" baseline="0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kumimoji="1" lang="ja-JP" altLang="en-US" dirty="0"/>
              <a:t>所属</a:t>
            </a:r>
          </a:p>
        </p:txBody>
      </p:sp>
    </p:spTree>
    <p:extLst>
      <p:ext uri="{BB962C8B-B14F-4D97-AF65-F5344CB8AC3E}">
        <p14:creationId xmlns:p14="http://schemas.microsoft.com/office/powerpoint/2010/main" val="40464549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pt_04.jpg">
            <a:extLst>
              <a:ext uri="{FF2B5EF4-FFF2-40B4-BE49-F238E27FC236}">
                <a16:creationId xmlns:a16="http://schemas.microsoft.com/office/drawing/2014/main" id="{89DB1BD0-DD02-4AA0-8259-D2188082FC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黒">
            <a:extLst>
              <a:ext uri="{FF2B5EF4-FFF2-40B4-BE49-F238E27FC236}">
                <a16:creationId xmlns:a16="http://schemas.microsoft.com/office/drawing/2014/main" id="{DCC0A478-AAB2-4994-95CE-1A027135E7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321117BB-A3ED-4FEE-8092-2B9570C8FB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7200" y="2235200"/>
            <a:ext cx="10677600" cy="2387600"/>
          </a:xfrm>
        </p:spPr>
        <p:txBody>
          <a:bodyPr lIns="0" tIns="0" rIns="0" bIns="0" anchor="ctr" anchorCtr="0">
            <a:normAutofit/>
          </a:bodyPr>
          <a:lstStyle>
            <a:lvl1pPr algn="l">
              <a:lnSpc>
                <a:spcPct val="100000"/>
              </a:lnSpc>
              <a:defRPr sz="5200" b="1" baseline="0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中表紙 </a:t>
            </a:r>
            <a:r>
              <a:rPr kumimoji="1" lang="en-US" altLang="ja-JP" dirty="0"/>
              <a:t>(chapter title page)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83918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pt_02_ms_2.png">
            <a:extLst>
              <a:ext uri="{FF2B5EF4-FFF2-40B4-BE49-F238E27FC236}">
                <a16:creationId xmlns:a16="http://schemas.microsoft.com/office/drawing/2014/main" id="{EF81E4F2-1CAB-4BCE-8369-5BAF695920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669" y="264669"/>
            <a:ext cx="7855122" cy="5668538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4BE8515-C8A8-4769-B201-F02B7D6426B6}"/>
              </a:ext>
            </a:extLst>
          </p:cNvPr>
          <p:cNvSpPr/>
          <p:nvPr userDrawn="1"/>
        </p:nvSpPr>
        <p:spPr>
          <a:xfrm>
            <a:off x="0" y="0"/>
            <a:ext cx="12212638" cy="6858000"/>
          </a:xfrm>
          <a:prstGeom prst="rect">
            <a:avLst/>
          </a:prstGeom>
          <a:solidFill>
            <a:srgbClr val="0091DB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480EAB8-547D-4A70-95A0-508AB007C5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7200" y="2765869"/>
            <a:ext cx="10677600" cy="2386800"/>
          </a:xfrm>
        </p:spPr>
        <p:txBody>
          <a:bodyPr lIns="0" tIns="0" rIns="0" bIns="0" anchor="t">
            <a:normAutofit/>
          </a:bodyPr>
          <a:lstStyle>
            <a:lvl1pPr algn="l">
              <a:defRPr sz="5200" b="1" baseline="0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90F83FC-D925-4318-97D9-D0E0B32E1D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200" y="5309914"/>
            <a:ext cx="10677563" cy="4680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800" baseline="0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dirty="0"/>
              <a:t>マスター サブタイトルの書式設定</a:t>
            </a:r>
          </a:p>
        </p:txBody>
      </p:sp>
      <p:sp>
        <p:nvSpPr>
          <p:cNvPr id="11" name="テキスト プレースホルダー 3">
            <a:extLst>
              <a:ext uri="{FF2B5EF4-FFF2-40B4-BE49-F238E27FC236}">
                <a16:creationId xmlns:a16="http://schemas.microsoft.com/office/drawing/2014/main" id="{FD85BBA5-5BD9-4733-9A58-8B3E64085E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7200" y="6420774"/>
            <a:ext cx="10677600" cy="360000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kumimoji="1" lang="ja-JP" altLang="en-US" dirty="0"/>
              <a:t>日付・会場など</a:t>
            </a:r>
          </a:p>
        </p:txBody>
      </p:sp>
      <p:sp>
        <p:nvSpPr>
          <p:cNvPr id="10" name="テキスト プレースホルダー 4">
            <a:extLst>
              <a:ext uri="{FF2B5EF4-FFF2-40B4-BE49-F238E27FC236}">
                <a16:creationId xmlns:a16="http://schemas.microsoft.com/office/drawing/2014/main" id="{11346405-6867-4AC7-B66E-ED6B8624AB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7200" y="5800193"/>
            <a:ext cx="10677600" cy="3600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2000" baseline="0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kumimoji="1" lang="ja-JP" altLang="en-US" dirty="0"/>
              <a:t>所属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6573284D-9204-4D36-8F3C-33DBDDB7B4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516" y="6240706"/>
            <a:ext cx="2052000" cy="49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9033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pt_02_ms_2.png">
            <a:extLst>
              <a:ext uri="{FF2B5EF4-FFF2-40B4-BE49-F238E27FC236}">
                <a16:creationId xmlns:a16="http://schemas.microsoft.com/office/drawing/2014/main" id="{7E6A9D2D-6194-4324-8207-21724F9BBD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439" y="569469"/>
            <a:ext cx="7855122" cy="5668538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F6DCDE9-BD33-492D-828E-239FC37F4111}"/>
              </a:ext>
            </a:extLst>
          </p:cNvPr>
          <p:cNvSpPr/>
          <p:nvPr userDrawn="1"/>
        </p:nvSpPr>
        <p:spPr>
          <a:xfrm>
            <a:off x="0" y="0"/>
            <a:ext cx="12212638" cy="6858000"/>
          </a:xfrm>
          <a:prstGeom prst="rect">
            <a:avLst/>
          </a:prstGeom>
          <a:solidFill>
            <a:srgbClr val="0091DB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321117BB-A3ED-4FEE-8092-2B9570C8FB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7200" y="2235200"/>
            <a:ext cx="10677600" cy="2387600"/>
          </a:xfrm>
        </p:spPr>
        <p:txBody>
          <a:bodyPr lIns="0" tIns="0" rIns="0" bIns="0" anchor="ctr" anchorCtr="0">
            <a:normAutofit/>
          </a:bodyPr>
          <a:lstStyle>
            <a:lvl1pPr algn="l">
              <a:lnSpc>
                <a:spcPct val="100000"/>
              </a:lnSpc>
              <a:defRPr sz="5200" b="1" baseline="0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中表紙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D02C8FA4-1033-403F-B5BE-F2AF759788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516" y="6240706"/>
            <a:ext cx="2052000" cy="49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7761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480EAB8-547D-4A70-95A0-508AB007C5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7200" y="1645703"/>
            <a:ext cx="10677600" cy="2386800"/>
          </a:xfrm>
        </p:spPr>
        <p:txBody>
          <a:bodyPr lIns="0" tIns="0" rIns="0" bIns="0" anchor="ctr">
            <a:normAutofit/>
          </a:bodyPr>
          <a:lstStyle>
            <a:lvl1pPr algn="ctr">
              <a:lnSpc>
                <a:spcPct val="90000"/>
              </a:lnSpc>
              <a:defRPr sz="5200" b="1" baseline="0">
                <a:latin typeface="Segoe UI" panose="020B0502040204020203" pitchFamily="34" charset="0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90F83FC-D925-4318-97D9-D0E0B32E1D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219" y="4858413"/>
            <a:ext cx="10677563" cy="468000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800" baseline="0">
                <a:latin typeface="Segoe UI" panose="020B0502040204020203" pitchFamily="34" charset="0"/>
                <a:ea typeface="メイリオ" panose="020B0604030504040204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dirty="0"/>
              <a:t>マスター サブタイトルの書式設定</a:t>
            </a:r>
          </a:p>
        </p:txBody>
      </p:sp>
      <p:sp>
        <p:nvSpPr>
          <p:cNvPr id="11" name="テキスト プレースホルダー 3">
            <a:extLst>
              <a:ext uri="{FF2B5EF4-FFF2-40B4-BE49-F238E27FC236}">
                <a16:creationId xmlns:a16="http://schemas.microsoft.com/office/drawing/2014/main" id="{FD85BBA5-5BD9-4733-9A58-8B3E64085E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7200" y="6070749"/>
            <a:ext cx="10677600" cy="360000"/>
          </a:xfrm>
        </p:spPr>
        <p:txBody>
          <a:bodyPr lIns="0" tIns="0" rIns="0" bIns="0">
            <a:normAutofit/>
          </a:bodyPr>
          <a:lstStyle>
            <a:lvl1pPr marL="0" indent="0" algn="ctr">
              <a:buFontTx/>
              <a:buNone/>
              <a:defRPr sz="2000" baseline="0">
                <a:solidFill>
                  <a:schemeClr val="tx2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kumimoji="1" lang="ja-JP" altLang="en-US" dirty="0"/>
              <a:t>日付・会場など</a:t>
            </a:r>
          </a:p>
        </p:txBody>
      </p:sp>
      <p:sp>
        <p:nvSpPr>
          <p:cNvPr id="10" name="テキスト プレースホルダー 4">
            <a:extLst>
              <a:ext uri="{FF2B5EF4-FFF2-40B4-BE49-F238E27FC236}">
                <a16:creationId xmlns:a16="http://schemas.microsoft.com/office/drawing/2014/main" id="{11346405-6867-4AC7-B66E-ED6B8624AB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7200" y="5348692"/>
            <a:ext cx="10677600" cy="36000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2000" baseline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kumimoji="1" lang="ja-JP" altLang="en-US" dirty="0"/>
              <a:t>所属</a:t>
            </a:r>
          </a:p>
        </p:txBody>
      </p:sp>
    </p:spTree>
    <p:extLst>
      <p:ext uri="{BB962C8B-B14F-4D97-AF65-F5344CB8AC3E}">
        <p14:creationId xmlns:p14="http://schemas.microsoft.com/office/powerpoint/2010/main" val="21511962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6FCD457-E4E9-474F-B781-769D171995F8}"/>
              </a:ext>
            </a:extLst>
          </p:cNvPr>
          <p:cNvSpPr/>
          <p:nvPr userDrawn="1"/>
        </p:nvSpPr>
        <p:spPr>
          <a:xfrm>
            <a:off x="0" y="0"/>
            <a:ext cx="12193200" cy="8280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AD934C3-63DF-4616-AEB2-54FAC2B211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296" y="-72229"/>
            <a:ext cx="1548000" cy="997369"/>
          </a:xfrm>
          <a:prstGeom prst="rect">
            <a:avLst/>
          </a:prstGeom>
        </p:spPr>
      </p:pic>
      <p:sp>
        <p:nvSpPr>
          <p:cNvPr id="12" name="タイトル 11">
            <a:extLst>
              <a:ext uri="{FF2B5EF4-FFF2-40B4-BE49-F238E27FC236}">
                <a16:creationId xmlns:a16="http://schemas.microsoft.com/office/drawing/2014/main" id="{9C135227-6D9F-43A2-9359-62BE582AA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544" y="215662"/>
            <a:ext cx="10731600" cy="648000"/>
          </a:xfrm>
        </p:spPr>
        <p:txBody>
          <a:bodyPr>
            <a:normAutofit/>
          </a:bodyPr>
          <a:lstStyle>
            <a:lvl1pPr>
              <a:defRPr sz="3200" b="1" baseline="0">
                <a:latin typeface="Segoe UI" panose="020B0502040204020203" pitchFamily="34" charset="0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71925883-3C24-4F97-9EFA-EDE39F84AE3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53999" y="1086209"/>
            <a:ext cx="11483999" cy="5554800"/>
          </a:xfrm>
        </p:spPr>
        <p:txBody>
          <a:bodyPr lIns="0" tIns="0" rIns="0" bIns="0"/>
          <a:lstStyle>
            <a:lvl1pPr marL="457200" indent="-288000">
              <a:lnSpc>
                <a:spcPct val="100000"/>
              </a:lnSpc>
              <a:spcBef>
                <a:spcPts val="1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aseline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1pPr>
            <a:lvl2pPr marL="800100" indent="-2880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2000" baseline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2pPr>
            <a:lvl3pPr marL="1257300" indent="-2880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800" baseline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3pPr>
            <a:lvl4pPr marL="1657350" indent="-2880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baseline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4pPr>
            <a:lvl5pPr marL="2114550" indent="-2880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baseline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6006258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05AAC997-67E9-4847-B93A-4BBED73A68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3200" cy="828000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C575F6C-CCBE-41F6-AD0B-F191F1DF47AF}"/>
              </a:ext>
            </a:extLst>
          </p:cNvPr>
          <p:cNvSpPr/>
          <p:nvPr userDrawn="1"/>
        </p:nvSpPr>
        <p:spPr>
          <a:xfrm>
            <a:off x="0" y="0"/>
            <a:ext cx="12193200" cy="828000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5D6C2182-1C99-464A-8BCD-3950C9AE0C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583" y="-63778"/>
            <a:ext cx="1548000" cy="997369"/>
          </a:xfrm>
          <a:prstGeom prst="rect">
            <a:avLst/>
          </a:prstGeom>
        </p:spPr>
      </p:pic>
      <p:sp>
        <p:nvSpPr>
          <p:cNvPr id="12" name="タイトル 11">
            <a:extLst>
              <a:ext uri="{FF2B5EF4-FFF2-40B4-BE49-F238E27FC236}">
                <a16:creationId xmlns:a16="http://schemas.microsoft.com/office/drawing/2014/main" id="{9C135227-6D9F-43A2-9359-62BE582AA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544" y="215662"/>
            <a:ext cx="10731600" cy="648000"/>
          </a:xfrm>
        </p:spPr>
        <p:txBody>
          <a:bodyPr>
            <a:normAutofit/>
          </a:bodyPr>
          <a:lstStyle>
            <a:lvl1pPr>
              <a:defRPr sz="3200" b="1" baseline="0">
                <a:latin typeface="Segoe UI" panose="020B0502040204020203" pitchFamily="34" charset="0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2AE81E83-1697-4C7B-8092-466FBB38C71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53999" y="1086209"/>
            <a:ext cx="11483999" cy="5554800"/>
          </a:xfrm>
        </p:spPr>
        <p:txBody>
          <a:bodyPr lIns="0" tIns="0" rIns="0" bIns="0"/>
          <a:lstStyle>
            <a:lvl1pPr marL="457200" indent="-288000">
              <a:lnSpc>
                <a:spcPct val="100000"/>
              </a:lnSpc>
              <a:spcBef>
                <a:spcPts val="1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aseline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1pPr>
            <a:lvl2pPr marL="800100" indent="-2880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2000" baseline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2pPr>
            <a:lvl3pPr marL="1257300" indent="-2880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800" baseline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3pPr>
            <a:lvl4pPr marL="1657350" indent="-2880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baseline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4pPr>
            <a:lvl5pPr marL="2114550" indent="-2880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baseline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42912534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05AAC997-67E9-4847-B93A-4BBED73A68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3200" cy="828000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CA38210-5688-4466-8A68-281DC38100D4}"/>
              </a:ext>
            </a:extLst>
          </p:cNvPr>
          <p:cNvSpPr/>
          <p:nvPr userDrawn="1"/>
        </p:nvSpPr>
        <p:spPr>
          <a:xfrm>
            <a:off x="0" y="0"/>
            <a:ext cx="12193200" cy="82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65BD83B-69C0-40F6-84FB-9DE14BA078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432" y="-73552"/>
            <a:ext cx="1548000" cy="997368"/>
          </a:xfrm>
          <a:prstGeom prst="rect">
            <a:avLst/>
          </a:prstGeom>
        </p:spPr>
      </p:pic>
      <p:sp>
        <p:nvSpPr>
          <p:cNvPr id="12" name="タイトル 11">
            <a:extLst>
              <a:ext uri="{FF2B5EF4-FFF2-40B4-BE49-F238E27FC236}">
                <a16:creationId xmlns:a16="http://schemas.microsoft.com/office/drawing/2014/main" id="{9C135227-6D9F-43A2-9359-62BE582AA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544" y="215662"/>
            <a:ext cx="10731600" cy="648000"/>
          </a:xfrm>
        </p:spPr>
        <p:txBody>
          <a:bodyPr>
            <a:normAutofit/>
          </a:bodyPr>
          <a:lstStyle>
            <a:lvl1pPr>
              <a:defRPr sz="3200" b="1" baseline="0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9B4BD662-82EC-4F02-9D08-F7E1A68521F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53999" y="1086209"/>
            <a:ext cx="11483999" cy="5554800"/>
          </a:xfrm>
        </p:spPr>
        <p:txBody>
          <a:bodyPr lIns="0" tIns="0" rIns="0" bIns="0"/>
          <a:lstStyle>
            <a:lvl1pPr marL="457200" indent="-288000">
              <a:lnSpc>
                <a:spcPct val="100000"/>
              </a:lnSpc>
              <a:spcBef>
                <a:spcPts val="1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aseline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1pPr>
            <a:lvl2pPr marL="800100" indent="-2880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2000" baseline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2pPr>
            <a:lvl3pPr marL="1257300" indent="-2880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800" baseline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3pPr>
            <a:lvl4pPr marL="1657350" indent="-2880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baseline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4pPr>
            <a:lvl5pPr marL="2114550" indent="-2880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baseline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40996237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CA38210-5688-4466-8A68-281DC38100D4}"/>
              </a:ext>
            </a:extLst>
          </p:cNvPr>
          <p:cNvSpPr/>
          <p:nvPr userDrawn="1"/>
        </p:nvSpPr>
        <p:spPr>
          <a:xfrm>
            <a:off x="0" y="0"/>
            <a:ext cx="12193200" cy="82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8BD4044-9033-46A2-81F9-316DBB46B9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1441" y="-63897"/>
            <a:ext cx="1548000" cy="997369"/>
          </a:xfrm>
          <a:prstGeom prst="rect">
            <a:avLst/>
          </a:prstGeom>
        </p:spPr>
      </p:pic>
      <p:sp>
        <p:nvSpPr>
          <p:cNvPr id="12" name="タイトル 11">
            <a:extLst>
              <a:ext uri="{FF2B5EF4-FFF2-40B4-BE49-F238E27FC236}">
                <a16:creationId xmlns:a16="http://schemas.microsoft.com/office/drawing/2014/main" id="{9C135227-6D9F-43A2-9359-62BE582AA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544" y="215662"/>
            <a:ext cx="10731600" cy="648000"/>
          </a:xfrm>
        </p:spPr>
        <p:txBody>
          <a:bodyPr>
            <a:normAutofit/>
          </a:bodyPr>
          <a:lstStyle>
            <a:lvl1pPr>
              <a:defRPr sz="3200" b="1" baseline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540DFE33-85D2-40A9-A968-09D6911BE7E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53999" y="1086209"/>
            <a:ext cx="11483999" cy="5554800"/>
          </a:xfrm>
        </p:spPr>
        <p:txBody>
          <a:bodyPr lIns="0" tIns="0" rIns="0" bIns="0"/>
          <a:lstStyle>
            <a:lvl1pPr marL="457200" indent="-288000">
              <a:lnSpc>
                <a:spcPct val="100000"/>
              </a:lnSpc>
              <a:spcBef>
                <a:spcPts val="1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aseline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1pPr>
            <a:lvl2pPr marL="800100" indent="-2880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2000" baseline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2pPr>
            <a:lvl3pPr marL="1257300" indent="-2880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800" baseline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3pPr>
            <a:lvl4pPr marL="1657350" indent="-2880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baseline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4pPr>
            <a:lvl5pPr marL="2114550" indent="-2880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baseline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7678533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E5F1B5A-F194-4C25-ADCC-C9851CDE401F}"/>
              </a:ext>
            </a:extLst>
          </p:cNvPr>
          <p:cNvSpPr/>
          <p:nvPr userDrawn="1"/>
        </p:nvSpPr>
        <p:spPr>
          <a:xfrm>
            <a:off x="-1" y="0"/>
            <a:ext cx="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2D6139CD-2273-4AFD-A61C-42970AC41B43}"/>
              </a:ext>
            </a:extLst>
          </p:cNvPr>
          <p:cNvCxnSpPr>
            <a:cxnSpLocks/>
          </p:cNvCxnSpPr>
          <p:nvPr userDrawn="1"/>
        </p:nvCxnSpPr>
        <p:spPr>
          <a:xfrm>
            <a:off x="143999" y="828000"/>
            <a:ext cx="11928001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F292EC8F-97B9-4838-A1D0-72C6F9B7D7DD}"/>
              </a:ext>
            </a:extLst>
          </p:cNvPr>
          <p:cNvCxnSpPr>
            <a:cxnSpLocks/>
          </p:cNvCxnSpPr>
          <p:nvPr userDrawn="1"/>
        </p:nvCxnSpPr>
        <p:spPr>
          <a:xfrm>
            <a:off x="0" y="828000"/>
            <a:ext cx="144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図 9">
            <a:extLst>
              <a:ext uri="{FF2B5EF4-FFF2-40B4-BE49-F238E27FC236}">
                <a16:creationId xmlns:a16="http://schemas.microsoft.com/office/drawing/2014/main" id="{68E39387-4B0F-4890-A36C-50768E77C8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984" y="-63833"/>
            <a:ext cx="1548000" cy="997369"/>
          </a:xfrm>
          <a:prstGeom prst="rect">
            <a:avLst/>
          </a:prstGeom>
        </p:spPr>
      </p:pic>
      <p:sp>
        <p:nvSpPr>
          <p:cNvPr id="12" name="タイトル 11">
            <a:extLst>
              <a:ext uri="{FF2B5EF4-FFF2-40B4-BE49-F238E27FC236}">
                <a16:creationId xmlns:a16="http://schemas.microsoft.com/office/drawing/2014/main" id="{9C135227-6D9F-43A2-9359-62BE582AA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544" y="215662"/>
            <a:ext cx="10731600" cy="648000"/>
          </a:xfrm>
        </p:spPr>
        <p:txBody>
          <a:bodyPr>
            <a:normAutofit/>
          </a:bodyPr>
          <a:lstStyle>
            <a:lvl1pPr>
              <a:defRPr sz="3200" b="1" baseline="0">
                <a:latin typeface="Segoe UI" panose="020B0502040204020203" pitchFamily="34" charset="0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18BDBBF7-5AF0-484C-8F5D-2E63514725B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53999" y="1086209"/>
            <a:ext cx="11483999" cy="5554800"/>
          </a:xfrm>
        </p:spPr>
        <p:txBody>
          <a:bodyPr lIns="0" tIns="0" rIns="0" bIns="0"/>
          <a:lstStyle>
            <a:lvl1pPr marL="457200" indent="-288000">
              <a:lnSpc>
                <a:spcPct val="100000"/>
              </a:lnSpc>
              <a:spcBef>
                <a:spcPts val="1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aseline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1pPr>
            <a:lvl2pPr marL="800100" indent="-2880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2000" baseline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2pPr>
            <a:lvl3pPr marL="1257300" indent="-2880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800" baseline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3pPr>
            <a:lvl4pPr marL="1657350" indent="-2880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baseline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4pPr>
            <a:lvl5pPr marL="2114550" indent="-2880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baseline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4497145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14CB26EA-EDCF-42D7-8A35-F44CB41B8D12}"/>
              </a:ext>
            </a:extLst>
          </p:cNvPr>
          <p:cNvCxnSpPr>
            <a:cxnSpLocks/>
          </p:cNvCxnSpPr>
          <p:nvPr userDrawn="1"/>
        </p:nvCxnSpPr>
        <p:spPr>
          <a:xfrm>
            <a:off x="120000" y="828000"/>
            <a:ext cx="11952000" cy="0"/>
          </a:xfrm>
          <a:prstGeom prst="line">
            <a:avLst/>
          </a:prstGeom>
          <a:ln w="19050">
            <a:solidFill>
              <a:srgbClr val="C200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図 5">
            <a:extLst>
              <a:ext uri="{FF2B5EF4-FFF2-40B4-BE49-F238E27FC236}">
                <a16:creationId xmlns:a16="http://schemas.microsoft.com/office/drawing/2014/main" id="{C07DB82C-FEB0-4AB7-AE19-8701984AF1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299" y="-56470"/>
            <a:ext cx="1548000" cy="997369"/>
          </a:xfrm>
          <a:prstGeom prst="rect">
            <a:avLst/>
          </a:prstGeom>
        </p:spPr>
      </p:pic>
      <p:sp>
        <p:nvSpPr>
          <p:cNvPr id="12" name="タイトル 11">
            <a:extLst>
              <a:ext uri="{FF2B5EF4-FFF2-40B4-BE49-F238E27FC236}">
                <a16:creationId xmlns:a16="http://schemas.microsoft.com/office/drawing/2014/main" id="{9C135227-6D9F-43A2-9359-62BE582AA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544" y="215662"/>
            <a:ext cx="10731600" cy="648000"/>
          </a:xfrm>
        </p:spPr>
        <p:txBody>
          <a:bodyPr>
            <a:normAutofit/>
          </a:bodyPr>
          <a:lstStyle>
            <a:lvl1pPr>
              <a:defRPr sz="3200" b="1" baseline="0">
                <a:latin typeface="Segoe UI" panose="020B0502040204020203" pitchFamily="34" charset="0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B603116B-F891-4173-97D9-F905BF005C5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53999" y="1086209"/>
            <a:ext cx="11483999" cy="5554800"/>
          </a:xfrm>
        </p:spPr>
        <p:txBody>
          <a:bodyPr lIns="0" tIns="0" rIns="0" bIns="0"/>
          <a:lstStyle>
            <a:lvl1pPr marL="457200" indent="-288000">
              <a:lnSpc>
                <a:spcPct val="100000"/>
              </a:lnSpc>
              <a:spcBef>
                <a:spcPts val="1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aseline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1pPr>
            <a:lvl2pPr marL="800100" indent="-2880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2000" baseline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2pPr>
            <a:lvl3pPr marL="1257300" indent="-2880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800" baseline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3pPr>
            <a:lvl4pPr marL="1657350" indent="-2880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baseline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4pPr>
            <a:lvl5pPr marL="2114550" indent="-2880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baseline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1051351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E5F1B5A-F194-4C25-ADCC-C9851CDE401F}"/>
              </a:ext>
            </a:extLst>
          </p:cNvPr>
          <p:cNvSpPr/>
          <p:nvPr userDrawn="1"/>
        </p:nvSpPr>
        <p:spPr>
          <a:xfrm>
            <a:off x="0" y="0"/>
            <a:ext cx="144000" cy="828000"/>
          </a:xfrm>
          <a:prstGeom prst="rect">
            <a:avLst/>
          </a:prstGeom>
          <a:solidFill>
            <a:srgbClr val="C20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ABCE311E-0A19-4795-9120-A12604644E85}"/>
              </a:ext>
            </a:extLst>
          </p:cNvPr>
          <p:cNvCxnSpPr>
            <a:cxnSpLocks/>
          </p:cNvCxnSpPr>
          <p:nvPr userDrawn="1"/>
        </p:nvCxnSpPr>
        <p:spPr>
          <a:xfrm>
            <a:off x="0" y="828000"/>
            <a:ext cx="12192000" cy="0"/>
          </a:xfrm>
          <a:prstGeom prst="line">
            <a:avLst/>
          </a:prstGeom>
          <a:ln w="15875">
            <a:solidFill>
              <a:srgbClr val="C200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図 7">
            <a:extLst>
              <a:ext uri="{FF2B5EF4-FFF2-40B4-BE49-F238E27FC236}">
                <a16:creationId xmlns:a16="http://schemas.microsoft.com/office/drawing/2014/main" id="{7E34A6F3-7E32-4279-B58C-DDA834CDB0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5990" y="-56471"/>
            <a:ext cx="1548000" cy="997369"/>
          </a:xfrm>
          <a:prstGeom prst="rect">
            <a:avLst/>
          </a:prstGeom>
        </p:spPr>
      </p:pic>
      <p:sp>
        <p:nvSpPr>
          <p:cNvPr id="12" name="タイトル 11">
            <a:extLst>
              <a:ext uri="{FF2B5EF4-FFF2-40B4-BE49-F238E27FC236}">
                <a16:creationId xmlns:a16="http://schemas.microsoft.com/office/drawing/2014/main" id="{9C135227-6D9F-43A2-9359-62BE582AA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544" y="215662"/>
            <a:ext cx="10731600" cy="648000"/>
          </a:xfrm>
        </p:spPr>
        <p:txBody>
          <a:bodyPr>
            <a:normAutofit/>
          </a:bodyPr>
          <a:lstStyle>
            <a:lvl1pPr>
              <a:defRPr sz="3200" b="1" baseline="0">
                <a:latin typeface="Segoe UI" panose="020B0502040204020203" pitchFamily="34" charset="0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4A4E289B-B471-4AAA-9776-BDDA8650671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53999" y="1086209"/>
            <a:ext cx="11483999" cy="5554800"/>
          </a:xfrm>
        </p:spPr>
        <p:txBody>
          <a:bodyPr lIns="0" tIns="0" rIns="0" bIns="0"/>
          <a:lstStyle>
            <a:lvl1pPr marL="457200" indent="-288000">
              <a:lnSpc>
                <a:spcPct val="100000"/>
              </a:lnSpc>
              <a:spcBef>
                <a:spcPts val="1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aseline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1pPr>
            <a:lvl2pPr marL="800100" indent="-2880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2000" baseline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2pPr>
            <a:lvl3pPr marL="1257300" indent="-2880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800" baseline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3pPr>
            <a:lvl4pPr marL="1657350" indent="-2880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baseline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4pPr>
            <a:lvl5pPr marL="2114550" indent="-2880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baseline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1119933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FEA98101-AED3-4438-B990-62DC38175C80}"/>
              </a:ext>
            </a:extLst>
          </p:cNvPr>
          <p:cNvCxnSpPr>
            <a:cxnSpLocks/>
          </p:cNvCxnSpPr>
          <p:nvPr userDrawn="1"/>
        </p:nvCxnSpPr>
        <p:spPr>
          <a:xfrm>
            <a:off x="120000" y="828000"/>
            <a:ext cx="11952000" cy="0"/>
          </a:xfrm>
          <a:prstGeom prst="line">
            <a:avLst/>
          </a:prstGeom>
          <a:ln w="25400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タイトル 11">
            <a:extLst>
              <a:ext uri="{FF2B5EF4-FFF2-40B4-BE49-F238E27FC236}">
                <a16:creationId xmlns:a16="http://schemas.microsoft.com/office/drawing/2014/main" id="{9C135227-6D9F-43A2-9359-62BE582AA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544" y="215662"/>
            <a:ext cx="10731600" cy="648000"/>
          </a:xfrm>
        </p:spPr>
        <p:txBody>
          <a:bodyPr>
            <a:normAutofit/>
          </a:bodyPr>
          <a:lstStyle>
            <a:lvl1pPr>
              <a:defRPr sz="3200" b="1" baseline="0">
                <a:latin typeface="Segoe UI" panose="020B0502040204020203" pitchFamily="34" charset="0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FF0FDE1C-F265-41AD-9DA5-065C418C394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53999" y="1086209"/>
            <a:ext cx="11483999" cy="5554800"/>
          </a:xfrm>
        </p:spPr>
        <p:txBody>
          <a:bodyPr lIns="0" tIns="0" rIns="0" bIns="0"/>
          <a:lstStyle>
            <a:lvl1pPr marL="457200" indent="-288000">
              <a:lnSpc>
                <a:spcPct val="100000"/>
              </a:lnSpc>
              <a:spcBef>
                <a:spcPts val="1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aseline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1pPr>
            <a:lvl2pPr marL="800100" indent="-2880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2000" baseline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2pPr>
            <a:lvl3pPr marL="1257300" indent="-2880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800" baseline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3pPr>
            <a:lvl4pPr marL="1657350" indent="-2880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baseline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4pPr>
            <a:lvl5pPr marL="2114550" indent="-2880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baseline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2833547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14CB26EA-EDCF-42D7-8A35-F44CB41B8D12}"/>
              </a:ext>
            </a:extLst>
          </p:cNvPr>
          <p:cNvCxnSpPr>
            <a:cxnSpLocks/>
          </p:cNvCxnSpPr>
          <p:nvPr userDrawn="1"/>
        </p:nvCxnSpPr>
        <p:spPr>
          <a:xfrm>
            <a:off x="120000" y="828000"/>
            <a:ext cx="11952000" cy="0"/>
          </a:xfrm>
          <a:prstGeom prst="line">
            <a:avLst/>
          </a:prstGeom>
          <a:ln w="19050">
            <a:solidFill>
              <a:srgbClr val="0091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図 6">
            <a:extLst>
              <a:ext uri="{FF2B5EF4-FFF2-40B4-BE49-F238E27FC236}">
                <a16:creationId xmlns:a16="http://schemas.microsoft.com/office/drawing/2014/main" id="{C5D0205D-E64E-4BD4-B1FB-51B6F2D3E4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3790" y="115726"/>
            <a:ext cx="788125" cy="684000"/>
          </a:xfrm>
          <a:prstGeom prst="rect">
            <a:avLst/>
          </a:prstGeom>
        </p:spPr>
      </p:pic>
      <p:sp>
        <p:nvSpPr>
          <p:cNvPr id="12" name="タイトル 11">
            <a:extLst>
              <a:ext uri="{FF2B5EF4-FFF2-40B4-BE49-F238E27FC236}">
                <a16:creationId xmlns:a16="http://schemas.microsoft.com/office/drawing/2014/main" id="{9C135227-6D9F-43A2-9359-62BE582AA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544" y="215662"/>
            <a:ext cx="10731600" cy="648000"/>
          </a:xfrm>
        </p:spPr>
        <p:txBody>
          <a:bodyPr>
            <a:normAutofit/>
          </a:bodyPr>
          <a:lstStyle>
            <a:lvl1pPr>
              <a:defRPr sz="3200" b="1" baseline="0">
                <a:latin typeface="Segoe UI" panose="020B0502040204020203" pitchFamily="34" charset="0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CBA743F6-AC14-4189-B065-AAB379F5BC3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53999" y="1086209"/>
            <a:ext cx="11483999" cy="5554800"/>
          </a:xfrm>
        </p:spPr>
        <p:txBody>
          <a:bodyPr lIns="0" tIns="0" rIns="0" bIns="0"/>
          <a:lstStyle>
            <a:lvl1pPr marL="457200" indent="-288000">
              <a:lnSpc>
                <a:spcPct val="100000"/>
              </a:lnSpc>
              <a:spcBef>
                <a:spcPts val="1500"/>
              </a:spcBef>
              <a:buClr>
                <a:srgbClr val="0091DB"/>
              </a:buClr>
              <a:buFont typeface="Arial" panose="020B0604020202020204" pitchFamily="34" charset="0"/>
              <a:buChar char="•"/>
              <a:defRPr sz="2400" baseline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1pPr>
            <a:lvl2pPr marL="800100" indent="-288000">
              <a:lnSpc>
                <a:spcPct val="100000"/>
              </a:lnSpc>
              <a:buClr>
                <a:srgbClr val="0091DB"/>
              </a:buClr>
              <a:buFont typeface="Arial" panose="020B0604020202020204" pitchFamily="34" charset="0"/>
              <a:buChar char="•"/>
              <a:defRPr sz="2000" baseline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2pPr>
            <a:lvl3pPr marL="1257300" indent="-288000">
              <a:lnSpc>
                <a:spcPct val="100000"/>
              </a:lnSpc>
              <a:buClr>
                <a:srgbClr val="0091DB"/>
              </a:buClr>
              <a:buFont typeface="Arial" panose="020B0604020202020204" pitchFamily="34" charset="0"/>
              <a:buChar char="•"/>
              <a:defRPr sz="1800" baseline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3pPr>
            <a:lvl4pPr marL="1657350" indent="-288000">
              <a:lnSpc>
                <a:spcPct val="100000"/>
              </a:lnSpc>
              <a:buClr>
                <a:srgbClr val="0091DB"/>
              </a:buClr>
              <a:buFont typeface="Arial" panose="020B0604020202020204" pitchFamily="34" charset="0"/>
              <a:buChar char="•"/>
              <a:defRPr baseline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4pPr>
            <a:lvl5pPr marL="2114550" indent="-288000">
              <a:lnSpc>
                <a:spcPct val="100000"/>
              </a:lnSpc>
              <a:buClr>
                <a:srgbClr val="0091DB"/>
              </a:buClr>
              <a:buFont typeface="Arial" panose="020B0604020202020204" pitchFamily="34" charset="0"/>
              <a:buChar char="•"/>
              <a:defRPr baseline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7100431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1">
            <a:extLst>
              <a:ext uri="{FF2B5EF4-FFF2-40B4-BE49-F238E27FC236}">
                <a16:creationId xmlns:a16="http://schemas.microsoft.com/office/drawing/2014/main" id="{8323F685-834B-45DF-9AFD-2493DD2A2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544" y="215662"/>
            <a:ext cx="10731600" cy="648000"/>
          </a:xfrm>
        </p:spPr>
        <p:txBody>
          <a:bodyPr>
            <a:normAutofit/>
          </a:bodyPr>
          <a:lstStyle>
            <a:lvl1pPr>
              <a:defRPr sz="3200" b="1" baseline="0">
                <a:latin typeface="Segoe UI" panose="020B0502040204020203" pitchFamily="34" charset="0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1F1A031-F226-445F-8E1F-D46B4E0E8AB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53999" y="1086209"/>
            <a:ext cx="11483999" cy="5554800"/>
          </a:xfrm>
        </p:spPr>
        <p:txBody>
          <a:bodyPr lIns="0" tIns="0" rIns="0" bIns="0"/>
          <a:lstStyle>
            <a:lvl1pPr marL="457200" indent="-288000">
              <a:lnSpc>
                <a:spcPct val="100000"/>
              </a:lnSpc>
              <a:spcBef>
                <a:spcPts val="1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aseline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1pPr>
            <a:lvl2pPr marL="800100" indent="-2880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2000" baseline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2pPr>
            <a:lvl3pPr marL="1257300" indent="-2880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800" baseline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3pPr>
            <a:lvl4pPr marL="1657350" indent="-2880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baseline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4pPr>
            <a:lvl5pPr marL="2114550" indent="-2880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baseline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267618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A69CB5B-335B-471E-BE00-B4C3C40A3B8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228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E8EEEB12-F9AE-4B12-9BEE-DFFF5E169FFF}"/>
              </a:ext>
            </a:extLst>
          </p:cNvPr>
          <p:cNvSpPr/>
          <p:nvPr userDrawn="1"/>
        </p:nvSpPr>
        <p:spPr>
          <a:xfrm>
            <a:off x="322103" y="318028"/>
            <a:ext cx="11541657" cy="6215972"/>
          </a:xfrm>
          <a:prstGeom prst="roundRect">
            <a:avLst>
              <a:gd name="adj" fmla="val 925"/>
            </a:avLst>
          </a:prstGeom>
          <a:solidFill>
            <a:schemeClr val="bg1"/>
          </a:solidFill>
          <a:ln>
            <a:noFill/>
          </a:ln>
          <a:effectLst>
            <a:outerShdw blurRad="165100" sx="102000" sy="102000" algn="ctr" rotWithShape="0">
              <a:schemeClr val="tx1">
                <a:alpha val="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321117BB-A3ED-4FEE-8092-2B9570C8FB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7200" y="2235200"/>
            <a:ext cx="10677600" cy="2387600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00000"/>
              </a:lnSpc>
              <a:defRPr sz="5200" b="1" baseline="0">
                <a:latin typeface="Segoe UI" panose="020B0502040204020203" pitchFamily="34" charset="0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中表紙</a:t>
            </a:r>
          </a:p>
        </p:txBody>
      </p:sp>
    </p:spTree>
    <p:extLst>
      <p:ext uri="{BB962C8B-B14F-4D97-AF65-F5344CB8AC3E}">
        <p14:creationId xmlns:p14="http://schemas.microsoft.com/office/powerpoint/2010/main" val="13786152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A820AB18-706F-4A4A-811C-D186CD2D72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228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321117BB-A3ED-4FEE-8092-2B9570C8FB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7200" y="2235200"/>
            <a:ext cx="10677600" cy="2387600"/>
          </a:xfrm>
        </p:spPr>
        <p:txBody>
          <a:bodyPr lIns="0" tIns="0" rIns="0" bIns="0" anchor="ctr" anchorCtr="0">
            <a:normAutofit/>
          </a:bodyPr>
          <a:lstStyle>
            <a:lvl1pPr algn="l">
              <a:lnSpc>
                <a:spcPct val="100000"/>
              </a:lnSpc>
              <a:defRPr sz="5200" b="1" baseline="0">
                <a:latin typeface="Segoe UI" panose="020B0502040204020203" pitchFamily="34" charset="0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中表紙</a:t>
            </a:r>
          </a:p>
        </p:txBody>
      </p:sp>
    </p:spTree>
    <p:extLst>
      <p:ext uri="{BB962C8B-B14F-4D97-AF65-F5344CB8AC3E}">
        <p14:creationId xmlns:p14="http://schemas.microsoft.com/office/powerpoint/2010/main" val="3992722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白">
            <a:extLst>
              <a:ext uri="{FF2B5EF4-FFF2-40B4-BE49-F238E27FC236}">
                <a16:creationId xmlns:a16="http://schemas.microsoft.com/office/drawing/2014/main" id="{E6426FDF-FF33-4912-AF7A-0C01609F2C9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321117BB-A3ED-4FEE-8092-2B9570C8FB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7200" y="2235200"/>
            <a:ext cx="10677600" cy="2387600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00000"/>
              </a:lnSpc>
              <a:defRPr sz="5200" b="1" baseline="0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中表紙</a:t>
            </a:r>
          </a:p>
        </p:txBody>
      </p:sp>
    </p:spTree>
    <p:extLst>
      <p:ext uri="{BB962C8B-B14F-4D97-AF65-F5344CB8AC3E}">
        <p14:creationId xmlns:p14="http://schemas.microsoft.com/office/powerpoint/2010/main" val="3424350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グレー">
            <a:extLst>
              <a:ext uri="{FF2B5EF4-FFF2-40B4-BE49-F238E27FC236}">
                <a16:creationId xmlns:a16="http://schemas.microsoft.com/office/drawing/2014/main" id="{0EF2EAFD-DA7E-495D-8CD6-8C54C013275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2F292127-80FF-4D51-9ADD-36F69D0232FD}"/>
              </a:ext>
            </a:extLst>
          </p:cNvPr>
          <p:cNvCxnSpPr>
            <a:cxnSpLocks/>
          </p:cNvCxnSpPr>
          <p:nvPr userDrawn="1"/>
        </p:nvCxnSpPr>
        <p:spPr>
          <a:xfrm>
            <a:off x="325172" y="6479012"/>
            <a:ext cx="10008999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図 8">
            <a:extLst>
              <a:ext uri="{FF2B5EF4-FFF2-40B4-BE49-F238E27FC236}">
                <a16:creationId xmlns:a16="http://schemas.microsoft.com/office/drawing/2014/main" id="{96B6F660-30DD-4688-A1ED-BCC860976B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203" y="5792932"/>
            <a:ext cx="1676251" cy="10800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321117BB-A3ED-4FEE-8092-2B9570C8FB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7200" y="2235200"/>
            <a:ext cx="10677600" cy="2387600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00000"/>
              </a:lnSpc>
              <a:defRPr sz="5200" b="1" baseline="0">
                <a:latin typeface="Segoe UI" panose="020B0502040204020203" pitchFamily="34" charset="0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中表紙</a:t>
            </a:r>
          </a:p>
        </p:txBody>
      </p:sp>
    </p:spTree>
    <p:extLst>
      <p:ext uri="{BB962C8B-B14F-4D97-AF65-F5344CB8AC3E}">
        <p14:creationId xmlns:p14="http://schemas.microsoft.com/office/powerpoint/2010/main" val="85751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白">
            <a:extLst>
              <a:ext uri="{FF2B5EF4-FFF2-40B4-BE49-F238E27FC236}">
                <a16:creationId xmlns:a16="http://schemas.microsoft.com/office/drawing/2014/main" id="{E6426FDF-FF33-4912-AF7A-0C01609F2C9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321117BB-A3ED-4FEE-8092-2B9570C8FB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7200" y="2235200"/>
            <a:ext cx="10677600" cy="2387600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00000"/>
              </a:lnSpc>
              <a:defRPr sz="5200" b="1" baseline="0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中表紙</a:t>
            </a: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C29110DC-37B1-4D24-B257-B57B64D6D415}"/>
              </a:ext>
            </a:extLst>
          </p:cNvPr>
          <p:cNvCxnSpPr>
            <a:cxnSpLocks/>
          </p:cNvCxnSpPr>
          <p:nvPr userDrawn="1"/>
        </p:nvCxnSpPr>
        <p:spPr>
          <a:xfrm>
            <a:off x="325172" y="6479012"/>
            <a:ext cx="10008999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図 9">
            <a:extLst>
              <a:ext uri="{FF2B5EF4-FFF2-40B4-BE49-F238E27FC236}">
                <a16:creationId xmlns:a16="http://schemas.microsoft.com/office/drawing/2014/main" id="{5C526C8E-6763-4166-A204-5806B46485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204" y="5792932"/>
            <a:ext cx="167625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032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F236802C-0ACC-4724-9E48-53AE20FE2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白">
            <a:extLst>
              <a:ext uri="{FF2B5EF4-FFF2-40B4-BE49-F238E27FC236}">
                <a16:creationId xmlns:a16="http://schemas.microsoft.com/office/drawing/2014/main" id="{00F53613-1AD5-4C24-98DB-7A50BC5D56A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D16CF989-0052-4C87-AC6C-9B8488DACB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203" y="5792932"/>
            <a:ext cx="1676251" cy="10800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480EAB8-547D-4A70-95A0-508AB007C5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7200" y="2765869"/>
            <a:ext cx="10677600" cy="2386800"/>
          </a:xfrm>
        </p:spPr>
        <p:txBody>
          <a:bodyPr lIns="0" tIns="0" rIns="0" bIns="0" anchor="t">
            <a:normAutofit/>
          </a:bodyPr>
          <a:lstStyle>
            <a:lvl1pPr algn="l">
              <a:defRPr sz="5200" b="1" baseline="0">
                <a:latin typeface="Segoe UI" panose="020B0502040204020203" pitchFamily="34" charset="0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90F83FC-D925-4318-97D9-D0E0B32E1D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200" y="5309914"/>
            <a:ext cx="10677563" cy="4680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800" baseline="0">
                <a:latin typeface="Segoe UI" panose="020B0502040204020203" pitchFamily="34" charset="0"/>
                <a:ea typeface="メイリオ" panose="020B0604030504040204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dirty="0"/>
              <a:t>マスター サブタイトルの書式設定</a:t>
            </a:r>
          </a:p>
        </p:txBody>
      </p:sp>
      <p:sp>
        <p:nvSpPr>
          <p:cNvPr id="11" name="テキスト プレースホルダー 3">
            <a:extLst>
              <a:ext uri="{FF2B5EF4-FFF2-40B4-BE49-F238E27FC236}">
                <a16:creationId xmlns:a16="http://schemas.microsoft.com/office/drawing/2014/main" id="{FD85BBA5-5BD9-4733-9A58-8B3E64085E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7200" y="6420774"/>
            <a:ext cx="10677600" cy="360000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 baseline="0">
                <a:solidFill>
                  <a:schemeClr val="tx2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kumimoji="1" lang="ja-JP" altLang="en-US" dirty="0"/>
              <a:t>日付・会場など</a:t>
            </a:r>
          </a:p>
        </p:txBody>
      </p:sp>
      <p:sp>
        <p:nvSpPr>
          <p:cNvPr id="10" name="テキスト プレースホルダー 4">
            <a:extLst>
              <a:ext uri="{FF2B5EF4-FFF2-40B4-BE49-F238E27FC236}">
                <a16:creationId xmlns:a16="http://schemas.microsoft.com/office/drawing/2014/main" id="{11346405-6867-4AC7-B66E-ED6B8624AB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7200" y="5800193"/>
            <a:ext cx="10677600" cy="3600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2000" baseline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kumimoji="1" lang="ja-JP" altLang="en-US" dirty="0"/>
              <a:t>所属</a:t>
            </a:r>
          </a:p>
        </p:txBody>
      </p:sp>
    </p:spTree>
    <p:extLst>
      <p:ext uri="{BB962C8B-B14F-4D97-AF65-F5344CB8AC3E}">
        <p14:creationId xmlns:p14="http://schemas.microsoft.com/office/powerpoint/2010/main" val="1062014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8E79F3C1-0CDF-4906-9B7E-05E6CA3E87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白">
            <a:extLst>
              <a:ext uri="{FF2B5EF4-FFF2-40B4-BE49-F238E27FC236}">
                <a16:creationId xmlns:a16="http://schemas.microsoft.com/office/drawing/2014/main" id="{72DCEBA8-684C-46E0-91F1-195B39B5C2F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z</a:t>
            </a:r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03B5A00-AF62-4DF3-9618-7B007FE84A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203" y="5792932"/>
            <a:ext cx="1676251" cy="10800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321117BB-A3ED-4FEE-8092-2B9570C8FB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7200" y="2235200"/>
            <a:ext cx="10677600" cy="2387600"/>
          </a:xfrm>
        </p:spPr>
        <p:txBody>
          <a:bodyPr lIns="0" tIns="0" rIns="0" bIns="0" anchor="ctr" anchorCtr="0">
            <a:normAutofit/>
          </a:bodyPr>
          <a:lstStyle>
            <a:lvl1pPr algn="l">
              <a:lnSpc>
                <a:spcPct val="100000"/>
              </a:lnSpc>
              <a:defRPr sz="5200" b="1" baseline="0">
                <a:latin typeface="Segoe UI" panose="020B0502040204020203" pitchFamily="34" charset="0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中表紙</a:t>
            </a:r>
          </a:p>
        </p:txBody>
      </p:sp>
    </p:spTree>
    <p:extLst>
      <p:ext uri="{BB962C8B-B14F-4D97-AF65-F5344CB8AC3E}">
        <p14:creationId xmlns:p14="http://schemas.microsoft.com/office/powerpoint/2010/main" val="3068695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6887EA4-6736-480F-8DEA-3A0C900F7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9C688EB-7A0C-4242-A900-6608F95359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0AEBA4F-AE86-4A15-AEC2-086E62B2D0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5D405-7936-4F1E-848F-088D00292E83}" type="datetimeFigureOut">
              <a:rPr kumimoji="1" lang="ja-JP" altLang="en-US" smtClean="0"/>
              <a:t>2024/7/16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7124AC2-B0D7-45B7-993A-679DCCB6B7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99B9836-AF8C-41C9-BB98-1ECDF3B805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7EABB-6CE5-41D2-93DC-8EF30B4F04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9683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678" r:id="rId3"/>
    <p:sldLayoutId id="2147483683" r:id="rId4"/>
    <p:sldLayoutId id="2147483765" r:id="rId5"/>
    <p:sldLayoutId id="2147483695" r:id="rId6"/>
    <p:sldLayoutId id="2147483697" r:id="rId7"/>
    <p:sldLayoutId id="2147483703" r:id="rId8"/>
    <p:sldLayoutId id="2147483663" r:id="rId9"/>
    <p:sldLayoutId id="2147483761" r:id="rId10"/>
    <p:sldLayoutId id="2147483762" r:id="rId11"/>
    <p:sldLayoutId id="2147483705" r:id="rId12"/>
    <p:sldLayoutId id="2147483680" r:id="rId13"/>
    <p:sldLayoutId id="2147483763" r:id="rId14"/>
    <p:sldLayoutId id="2147483764" r:id="rId15"/>
    <p:sldLayoutId id="2147483754" r:id="rId16"/>
    <p:sldLayoutId id="2147483760" r:id="rId17"/>
    <p:sldLayoutId id="2147483756" r:id="rId18"/>
    <p:sldLayoutId id="2147483776" r:id="rId19"/>
    <p:sldLayoutId id="2147483711" r:id="rId20"/>
    <p:sldLayoutId id="2147483722" r:id="rId21"/>
    <p:sldLayoutId id="2147483723" r:id="rId22"/>
    <p:sldLayoutId id="2147483727" r:id="rId23"/>
    <p:sldLayoutId id="2147483739" r:id="rId24"/>
    <p:sldLayoutId id="2147483720" r:id="rId25"/>
    <p:sldLayoutId id="2147483719" r:id="rId26"/>
    <p:sldLayoutId id="2147483721" r:id="rId27"/>
    <p:sldLayoutId id="2147483759" r:id="rId28"/>
    <p:sldLayoutId id="2147483655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57182" y="1828583"/>
            <a:ext cx="10677600" cy="2386800"/>
          </a:xfrm>
        </p:spPr>
        <p:txBody>
          <a:bodyPr/>
          <a:lstStyle/>
          <a:p>
            <a:r>
              <a:rPr kumimoji="1" lang="en-US" altLang="ja-JP" dirty="0"/>
              <a:t>Scientific Writing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Environmental Prediction Science </a:t>
            </a:r>
            <a:r>
              <a:rPr lang="en-US" altLang="ja-JP" dirty="0" err="1"/>
              <a:t>Kotsuki</a:t>
            </a:r>
            <a:r>
              <a:rPr lang="en-US" altLang="ja-JP" dirty="0"/>
              <a:t> </a:t>
            </a:r>
            <a:r>
              <a:rPr lang="en-US" altLang="ja-JP"/>
              <a:t>&amp; Okazaki Lab</a:t>
            </a:r>
            <a:r>
              <a:rPr lang="en-US" altLang="ja-JP" dirty="0"/>
              <a:t>.</a:t>
            </a:r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en-US" altLang="ja-JP" dirty="0"/>
              <a:t>version April 2024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en-US" altLang="ja-JP" dirty="0"/>
              <a:t>Center for Environmental Remote Sensing / Institute of Advanced Academic Research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92084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249304" y="238522"/>
            <a:ext cx="10731600" cy="648000"/>
          </a:xfrm>
        </p:spPr>
        <p:txBody>
          <a:bodyPr/>
          <a:lstStyle/>
          <a:p>
            <a:r>
              <a:rPr lang="en-US" altLang="ja-JP" dirty="0"/>
              <a:t>Template Introduction (3): </a:t>
            </a:r>
            <a:r>
              <a:rPr lang="ja-JP" altLang="en-US" dirty="0"/>
              <a:t>研究の位置づけ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0"/>
          </p:nvPr>
        </p:nvSpPr>
        <p:spPr>
          <a:xfrm>
            <a:off x="192074" y="943334"/>
            <a:ext cx="11999926" cy="616231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5000"/>
              </a:lnSpc>
              <a:buFont typeface="メイリオ" panose="020B0604030504040204" pitchFamily="50" charset="-128"/>
              <a:buChar char="‣"/>
            </a:pPr>
            <a:r>
              <a:rPr lang="en-US" altLang="ja-JP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</a:rPr>
              <a:t>Q: </a:t>
            </a: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</a:rPr>
              <a:t>本研究の目的 </a:t>
            </a:r>
            <a:r>
              <a:rPr lang="en-US" altLang="ja-JP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</a:rPr>
              <a:t>(Scientific Question)</a:t>
            </a: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</a:rPr>
              <a:t>は何ですか？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</a:endParaRPr>
          </a:p>
          <a:p>
            <a:pPr>
              <a:lnSpc>
                <a:spcPct val="95000"/>
              </a:lnSpc>
              <a:buFont typeface="メイリオ" panose="020B0604030504040204" pitchFamily="50" charset="-128"/>
              <a:buChar char="‣"/>
            </a:pPr>
            <a:r>
              <a:rPr lang="en-US" altLang="ja-JP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</a:rPr>
              <a:t>Q: What is (are) Scientific Question of this manuscript?</a:t>
            </a:r>
            <a:endParaRPr lang="ja-JP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</a:endParaRPr>
          </a:p>
          <a:p>
            <a:pPr lvl="1">
              <a:lnSpc>
                <a:spcPct val="95000"/>
              </a:lnSpc>
              <a:buFont typeface="メイリオ" panose="020B0604030504040204" pitchFamily="50" charset="-128"/>
              <a:buChar char="‣"/>
            </a:pPr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</a:rPr>
              <a:t>A: ~~~</a:t>
            </a:r>
          </a:p>
          <a:p>
            <a:pPr>
              <a:lnSpc>
                <a:spcPct val="95000"/>
              </a:lnSpc>
              <a:buFont typeface="メイリオ" panose="020B0604030504040204" pitchFamily="50" charset="-128"/>
              <a:buChar char="‣"/>
            </a:pPr>
            <a:r>
              <a:rPr lang="en-US" altLang="ja-JP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</a:rPr>
              <a:t>Q: </a:t>
            </a: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</a:rPr>
              <a:t>本研究の独自の着眼点は何ですか？ </a:t>
            </a:r>
            <a:r>
              <a:rPr lang="en-US" altLang="ja-JP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</a:rPr>
              <a:t>(=</a:t>
            </a: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</a:rPr>
              <a:t>同種の研究と何が違いますか？</a:t>
            </a:r>
            <a:r>
              <a:rPr lang="en-US" altLang="ja-JP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</a:rPr>
              <a:t>)</a:t>
            </a:r>
          </a:p>
          <a:p>
            <a:pPr>
              <a:lnSpc>
                <a:spcPct val="95000"/>
              </a:lnSpc>
              <a:buFont typeface="メイリオ" panose="020B0604030504040204" pitchFamily="50" charset="-128"/>
              <a:buChar char="‣"/>
            </a:pPr>
            <a:r>
              <a:rPr lang="en-US" altLang="ja-JP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</a:rPr>
              <a:t>Q: What is (are) the essential difference of this study w.r.t. previous studies</a:t>
            </a:r>
          </a:p>
          <a:p>
            <a:pPr lvl="1">
              <a:lnSpc>
                <a:spcPct val="95000"/>
              </a:lnSpc>
              <a:buFont typeface="メイリオ" panose="020B0604030504040204" pitchFamily="50" charset="-128"/>
              <a:buChar char="‣"/>
            </a:pPr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</a:rPr>
              <a:t>A: ~~~</a:t>
            </a:r>
          </a:p>
          <a:p>
            <a:pPr>
              <a:lnSpc>
                <a:spcPct val="95000"/>
              </a:lnSpc>
              <a:buFont typeface="メイリオ" panose="020B0604030504040204" pitchFamily="50" charset="-128"/>
              <a:buChar char="‣"/>
            </a:pPr>
            <a:r>
              <a:rPr lang="en-US" altLang="ja-JP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</a:rPr>
              <a:t>Q: </a:t>
            </a: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</a:rPr>
              <a:t>ざっくりどんな方法で、どんな研究をしますか？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</a:endParaRPr>
          </a:p>
          <a:p>
            <a:pPr>
              <a:lnSpc>
                <a:spcPct val="95000"/>
              </a:lnSpc>
              <a:buFont typeface="メイリオ" panose="020B0604030504040204" pitchFamily="50" charset="-128"/>
              <a:buChar char="‣"/>
            </a:pPr>
            <a:r>
              <a:rPr lang="en-US" altLang="ja-JP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</a:rPr>
              <a:t>Q: Explain your method and experiments briefly</a:t>
            </a:r>
            <a:endParaRPr lang="ja-JP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</a:endParaRPr>
          </a:p>
          <a:p>
            <a:pPr lvl="1">
              <a:lnSpc>
                <a:spcPct val="95000"/>
              </a:lnSpc>
              <a:buFont typeface="メイリオ" panose="020B0604030504040204" pitchFamily="50" charset="-128"/>
              <a:buChar char="‣"/>
            </a:pPr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</a:rPr>
              <a:t>A: ~~~</a:t>
            </a:r>
          </a:p>
          <a:p>
            <a:pPr>
              <a:lnSpc>
                <a:spcPct val="95000"/>
              </a:lnSpc>
              <a:buFont typeface="メイリオ" panose="020B0604030504040204" pitchFamily="50" charset="-128"/>
              <a:buChar char="‣"/>
            </a:pPr>
            <a:r>
              <a:rPr lang="en-US" altLang="ja-JP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</a:rPr>
              <a:t>Q: </a:t>
            </a: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</a:rPr>
              <a:t>本研究によりどんな成果</a:t>
            </a:r>
            <a:r>
              <a:rPr lang="en-US" altLang="ja-JP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</a:rPr>
              <a:t>/</a:t>
            </a: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</a:rPr>
              <a:t>新しい発見が得られると想定していますか？</a:t>
            </a:r>
          </a:p>
          <a:p>
            <a:pPr>
              <a:lnSpc>
                <a:spcPct val="95000"/>
              </a:lnSpc>
              <a:buFont typeface="メイリオ" panose="020B0604030504040204" pitchFamily="50" charset="-128"/>
              <a:buChar char="‣"/>
            </a:pPr>
            <a:r>
              <a:rPr lang="en-US" altLang="ja-JP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</a:rPr>
              <a:t>Q: What kinds findings/results you expect to get? (hypothesis)</a:t>
            </a:r>
          </a:p>
          <a:p>
            <a:pPr lvl="1">
              <a:lnSpc>
                <a:spcPct val="95000"/>
              </a:lnSpc>
              <a:buFont typeface="メイリオ" panose="020B0604030504040204" pitchFamily="50" charset="-128"/>
              <a:buChar char="‣"/>
            </a:pPr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</a:rPr>
              <a:t>A: ~~~</a:t>
            </a:r>
          </a:p>
        </p:txBody>
      </p:sp>
    </p:spTree>
    <p:extLst>
      <p:ext uri="{BB962C8B-B14F-4D97-AF65-F5344CB8AC3E}">
        <p14:creationId xmlns:p14="http://schemas.microsoft.com/office/powerpoint/2010/main" val="4034906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249304" y="238522"/>
            <a:ext cx="10731600" cy="648000"/>
          </a:xfrm>
        </p:spPr>
        <p:txBody>
          <a:bodyPr/>
          <a:lstStyle/>
          <a:p>
            <a:r>
              <a:rPr lang="en-US" altLang="ja-JP" dirty="0"/>
              <a:t>Template: Method and Experiments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0"/>
          </p:nvPr>
        </p:nvSpPr>
        <p:spPr>
          <a:xfrm>
            <a:off x="353999" y="1010008"/>
            <a:ext cx="11483999" cy="588609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5000"/>
              </a:lnSpc>
              <a:buFont typeface="メイリオ" panose="020B0604030504040204" pitchFamily="50" charset="-128"/>
              <a:buChar char="‣"/>
            </a:pPr>
            <a:r>
              <a:rPr lang="en-US" altLang="ja-JP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</a:rPr>
              <a:t>Q: </a:t>
            </a: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</a:rPr>
              <a:t>どんな方法を使いましたか？ </a:t>
            </a:r>
            <a:r>
              <a:rPr lang="en-US" altLang="ja-JP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</a:rPr>
              <a:t>(</a:t>
            </a: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</a:rPr>
              <a:t>概略</a:t>
            </a:r>
            <a:r>
              <a:rPr lang="en-US" altLang="ja-JP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</a:rPr>
              <a:t>)</a:t>
            </a:r>
          </a:p>
          <a:p>
            <a:pPr>
              <a:lnSpc>
                <a:spcPct val="95000"/>
              </a:lnSpc>
              <a:buFont typeface="メイリオ" panose="020B0604030504040204" pitchFamily="50" charset="-128"/>
              <a:buChar char="‣"/>
            </a:pPr>
            <a:r>
              <a:rPr lang="en-US" altLang="ja-JP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</a:rPr>
              <a:t>Q: Brief summary of method and experiments</a:t>
            </a:r>
          </a:p>
          <a:p>
            <a:pPr lvl="1">
              <a:lnSpc>
                <a:spcPct val="95000"/>
              </a:lnSpc>
              <a:buFont typeface="メイリオ" panose="020B0604030504040204" pitchFamily="50" charset="-128"/>
              <a:buChar char="‣"/>
            </a:pPr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</a:rPr>
              <a:t>A: ~~~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</a:endParaRPr>
          </a:p>
          <a:p>
            <a:pPr>
              <a:lnSpc>
                <a:spcPct val="95000"/>
              </a:lnSpc>
              <a:buFont typeface="メイリオ" panose="020B0604030504040204" pitchFamily="50" charset="-128"/>
              <a:buChar char="‣"/>
            </a:pPr>
            <a:r>
              <a:rPr lang="en-US" altLang="ja-JP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</a:rPr>
              <a:t>Q: </a:t>
            </a: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</a:rPr>
              <a:t>どんな方法を使いましたか？ </a:t>
            </a:r>
            <a:r>
              <a:rPr lang="en-US" altLang="ja-JP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</a:rPr>
              <a:t>(</a:t>
            </a: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</a:rPr>
              <a:t>詳細</a:t>
            </a:r>
            <a:r>
              <a:rPr lang="en-US" altLang="ja-JP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</a:rPr>
              <a:t>)</a:t>
            </a:r>
          </a:p>
          <a:p>
            <a:pPr>
              <a:lnSpc>
                <a:spcPct val="95000"/>
              </a:lnSpc>
              <a:buFont typeface="メイリオ" panose="020B0604030504040204" pitchFamily="50" charset="-128"/>
              <a:buChar char="‣"/>
            </a:pPr>
            <a:r>
              <a:rPr lang="en-US" altLang="ja-JP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</a:rPr>
              <a:t>Q: Detailed explanations of method and experiments</a:t>
            </a:r>
          </a:p>
          <a:p>
            <a:pPr lvl="1">
              <a:lnSpc>
                <a:spcPct val="95000"/>
              </a:lnSpc>
              <a:buFont typeface="メイリオ" panose="020B0604030504040204" pitchFamily="50" charset="-128"/>
              <a:buChar char="‣"/>
            </a:pPr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</a:rPr>
              <a:t>A: ~~~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</a:endParaRPr>
          </a:p>
          <a:p>
            <a:pPr>
              <a:lnSpc>
                <a:spcPct val="95000"/>
              </a:lnSpc>
              <a:buFont typeface="メイリオ" panose="020B0604030504040204" pitchFamily="50" charset="-128"/>
              <a:buChar char="‣"/>
            </a:pPr>
            <a:r>
              <a:rPr lang="en-US" altLang="ja-JP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</a:rPr>
              <a:t>Q: </a:t>
            </a: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</a:rPr>
              <a:t>どんなデータを使いましたか？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</a:endParaRPr>
          </a:p>
          <a:p>
            <a:pPr>
              <a:lnSpc>
                <a:spcPct val="95000"/>
              </a:lnSpc>
              <a:buFont typeface="メイリオ" panose="020B0604030504040204" pitchFamily="50" charset="-128"/>
              <a:buChar char="‣"/>
            </a:pPr>
            <a:r>
              <a:rPr lang="en-US" altLang="ja-JP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</a:rPr>
              <a:t>Q: Data</a:t>
            </a:r>
            <a:endParaRPr lang="ja-JP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</a:endParaRPr>
          </a:p>
          <a:p>
            <a:pPr lvl="1">
              <a:lnSpc>
                <a:spcPct val="95000"/>
              </a:lnSpc>
              <a:buFont typeface="メイリオ" panose="020B0604030504040204" pitchFamily="50" charset="-128"/>
              <a:buChar char="‣"/>
            </a:pPr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</a:rPr>
              <a:t>A: ~~~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</a:endParaRPr>
          </a:p>
          <a:p>
            <a:pPr>
              <a:lnSpc>
                <a:spcPct val="95000"/>
              </a:lnSpc>
              <a:buFont typeface="メイリオ" panose="020B0604030504040204" pitchFamily="50" charset="-128"/>
              <a:buChar char="‣"/>
            </a:pPr>
            <a:r>
              <a:rPr lang="en-US" altLang="ja-JP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</a:rPr>
              <a:t>Q: </a:t>
            </a: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</a:rPr>
              <a:t>どんな実験をしましたか？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</a:endParaRPr>
          </a:p>
          <a:p>
            <a:pPr>
              <a:lnSpc>
                <a:spcPct val="95000"/>
              </a:lnSpc>
              <a:buFont typeface="メイリオ" panose="020B0604030504040204" pitchFamily="50" charset="-128"/>
              <a:buChar char="‣"/>
            </a:pPr>
            <a:r>
              <a:rPr lang="en-US" altLang="ja-JP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</a:rPr>
              <a:t>Q: Experiments</a:t>
            </a:r>
            <a:endParaRPr lang="ja-JP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</a:endParaRPr>
          </a:p>
          <a:p>
            <a:pPr lvl="1">
              <a:lnSpc>
                <a:spcPct val="95000"/>
              </a:lnSpc>
              <a:buFont typeface="メイリオ" panose="020B0604030504040204" pitchFamily="50" charset="-128"/>
              <a:buChar char="‣"/>
            </a:pPr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</a:rPr>
              <a:t>A: ~~~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</a:endParaRPr>
          </a:p>
          <a:p>
            <a:pPr>
              <a:lnSpc>
                <a:spcPct val="95000"/>
              </a:lnSpc>
              <a:buFont typeface="メイリオ" panose="020B0604030504040204" pitchFamily="50" charset="-128"/>
              <a:buChar char="‣"/>
            </a:pPr>
            <a:r>
              <a:rPr lang="en-US" altLang="ja-JP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</a:rPr>
              <a:t>Q: </a:t>
            </a: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</a:rPr>
              <a:t>実験で検証したいことはなんですか？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</a:endParaRPr>
          </a:p>
          <a:p>
            <a:pPr>
              <a:lnSpc>
                <a:spcPct val="95000"/>
              </a:lnSpc>
              <a:buFont typeface="メイリオ" panose="020B0604030504040204" pitchFamily="50" charset="-128"/>
              <a:buChar char="‣"/>
            </a:pPr>
            <a:r>
              <a:rPr lang="en-US" altLang="ja-JP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</a:rPr>
              <a:t>Q: What is the purpose(s) of experiments?</a:t>
            </a:r>
            <a:endParaRPr lang="ja-JP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</a:endParaRPr>
          </a:p>
          <a:p>
            <a:pPr lvl="1">
              <a:lnSpc>
                <a:spcPct val="95000"/>
              </a:lnSpc>
              <a:buFont typeface="メイリオ" panose="020B0604030504040204" pitchFamily="50" charset="-128"/>
              <a:buChar char="‣"/>
            </a:pPr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</a:rPr>
              <a:t>A: ~~~</a:t>
            </a:r>
          </a:p>
          <a:p>
            <a:pPr>
              <a:lnSpc>
                <a:spcPct val="95000"/>
              </a:lnSpc>
              <a:buFont typeface="メイリオ" panose="020B0604030504040204" pitchFamily="50" charset="-128"/>
              <a:buChar char="‣"/>
            </a:pP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</a:endParaRPr>
          </a:p>
          <a:p>
            <a:pPr>
              <a:lnSpc>
                <a:spcPct val="95000"/>
              </a:lnSpc>
              <a:buFont typeface="メイリオ" panose="020B0604030504040204" pitchFamily="50" charset="-128"/>
              <a:buChar char="‣"/>
            </a:pP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</a:endParaRPr>
          </a:p>
          <a:p>
            <a:pPr>
              <a:lnSpc>
                <a:spcPct val="95000"/>
              </a:lnSpc>
              <a:buFont typeface="メイリオ" panose="020B0604030504040204" pitchFamily="50" charset="-128"/>
              <a:buChar char="‣"/>
            </a:pP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</a:endParaRPr>
          </a:p>
          <a:p>
            <a:pPr>
              <a:lnSpc>
                <a:spcPct val="95000"/>
              </a:lnSpc>
              <a:buFont typeface="メイリオ" panose="020B0604030504040204" pitchFamily="50" charset="-128"/>
              <a:buChar char="‣"/>
            </a:pP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</a:endParaRPr>
          </a:p>
          <a:p>
            <a:pPr>
              <a:lnSpc>
                <a:spcPct val="95000"/>
              </a:lnSpc>
              <a:buFont typeface="メイリオ" panose="020B0604030504040204" pitchFamily="50" charset="-128"/>
              <a:buChar char="‣"/>
            </a:pP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</a:endParaRPr>
          </a:p>
          <a:p>
            <a:pPr>
              <a:lnSpc>
                <a:spcPct val="95000"/>
              </a:lnSpc>
              <a:buFont typeface="メイリオ" panose="020B0604030504040204" pitchFamily="50" charset="-128"/>
              <a:buChar char="‣"/>
            </a:pPr>
            <a:endParaRPr lang="en-US" altLang="ja-JP" sz="24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</a:endParaRPr>
          </a:p>
          <a:p>
            <a:pPr>
              <a:lnSpc>
                <a:spcPct val="95000"/>
              </a:lnSpc>
              <a:buFont typeface="メイリオ" panose="020B0604030504040204" pitchFamily="50" charset="-128"/>
              <a:buChar char="‣"/>
            </a:pP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</a:endParaRPr>
          </a:p>
          <a:p>
            <a:pPr>
              <a:lnSpc>
                <a:spcPct val="95000"/>
              </a:lnSpc>
              <a:buFont typeface="メイリオ" panose="020B0604030504040204" pitchFamily="50" charset="-128"/>
              <a:buChar char="‣"/>
            </a:pP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</a:endParaRPr>
          </a:p>
          <a:p>
            <a:pPr>
              <a:lnSpc>
                <a:spcPct val="95000"/>
              </a:lnSpc>
              <a:buFont typeface="メイリオ" panose="020B0604030504040204" pitchFamily="50" charset="-128"/>
              <a:buChar char="‣"/>
            </a:pP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</a:endParaRPr>
          </a:p>
          <a:p>
            <a:pPr>
              <a:lnSpc>
                <a:spcPct val="95000"/>
              </a:lnSpc>
              <a:buFont typeface="メイリオ" panose="020B0604030504040204" pitchFamily="50" charset="-128"/>
              <a:buChar char="‣"/>
            </a:pP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</a:endParaRPr>
          </a:p>
          <a:p>
            <a:pPr>
              <a:lnSpc>
                <a:spcPct val="95000"/>
              </a:lnSpc>
              <a:buFont typeface="メイリオ" panose="020B0604030504040204" pitchFamily="50" charset="-128"/>
              <a:buChar char="‣"/>
            </a:pP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919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249304" y="238522"/>
            <a:ext cx="10731600" cy="648000"/>
          </a:xfrm>
        </p:spPr>
        <p:txBody>
          <a:bodyPr/>
          <a:lstStyle/>
          <a:p>
            <a:r>
              <a:rPr lang="en-US" altLang="ja-JP" dirty="0"/>
              <a:t>Template: Results and Discussion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pPr>
              <a:lnSpc>
                <a:spcPct val="95000"/>
              </a:lnSpc>
              <a:buFont typeface="メイリオ" panose="020B0604030504040204" pitchFamily="50" charset="-128"/>
              <a:buChar char="‣"/>
            </a:pPr>
            <a:r>
              <a:rPr lang="en-US" altLang="ja-JP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</a:rPr>
              <a:t>Q: </a:t>
            </a: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</a:rPr>
              <a:t>どんな結果が得られましたか？</a:t>
            </a:r>
          </a:p>
          <a:p>
            <a:pPr lvl="1">
              <a:lnSpc>
                <a:spcPct val="95000"/>
              </a:lnSpc>
              <a:buFont typeface="メイリオ" panose="020B0604030504040204" pitchFamily="50" charset="-128"/>
              <a:buChar char="‣"/>
            </a:pPr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</a:rPr>
              <a:t>A: ~~~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</a:endParaRPr>
          </a:p>
          <a:p>
            <a:pPr>
              <a:lnSpc>
                <a:spcPct val="95000"/>
              </a:lnSpc>
              <a:buFont typeface="メイリオ" panose="020B0604030504040204" pitchFamily="50" charset="-128"/>
              <a:buChar char="‣"/>
            </a:pPr>
            <a:r>
              <a:rPr lang="en-US" altLang="ja-JP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</a:rPr>
              <a:t>Q: </a:t>
            </a: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</a:rPr>
              <a:t>結果から言えることはなんですか？</a:t>
            </a:r>
          </a:p>
          <a:p>
            <a:pPr lvl="1">
              <a:lnSpc>
                <a:spcPct val="95000"/>
              </a:lnSpc>
              <a:buFont typeface="メイリオ" panose="020B0604030504040204" pitchFamily="50" charset="-128"/>
              <a:buChar char="‣"/>
            </a:pPr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</a:rPr>
              <a:t>A: ~~~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</a:endParaRPr>
          </a:p>
          <a:p>
            <a:pPr>
              <a:lnSpc>
                <a:spcPct val="95000"/>
              </a:lnSpc>
              <a:buFont typeface="メイリオ" panose="020B0604030504040204" pitchFamily="50" charset="-128"/>
              <a:buChar char="‣"/>
            </a:pPr>
            <a:r>
              <a:rPr lang="en-US" altLang="ja-JP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</a:rPr>
              <a:t>Q: </a:t>
            </a: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</a:rPr>
              <a:t>先行研究とどんな違いがありますか？</a:t>
            </a:r>
          </a:p>
          <a:p>
            <a:pPr lvl="1">
              <a:lnSpc>
                <a:spcPct val="95000"/>
              </a:lnSpc>
              <a:buFont typeface="メイリオ" panose="020B0604030504040204" pitchFamily="50" charset="-128"/>
              <a:buChar char="‣"/>
            </a:pPr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</a:rPr>
              <a:t>A: ~~~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</a:endParaRPr>
          </a:p>
          <a:p>
            <a:pPr>
              <a:lnSpc>
                <a:spcPct val="95000"/>
              </a:lnSpc>
              <a:buFont typeface="メイリオ" panose="020B0604030504040204" pitchFamily="50" charset="-128"/>
              <a:buChar char="‣"/>
            </a:pPr>
            <a:r>
              <a:rPr lang="en-US" altLang="ja-JP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</a:rPr>
              <a:t>Q: </a:t>
            </a: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</a:rPr>
              <a:t>実験</a:t>
            </a:r>
            <a:r>
              <a:rPr lang="en-US" altLang="ja-JP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</a:rPr>
              <a:t>/</a:t>
            </a: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</a:rPr>
              <a:t>方法の限界はなんですか？</a:t>
            </a:r>
          </a:p>
          <a:p>
            <a:pPr lvl="1">
              <a:lnSpc>
                <a:spcPct val="95000"/>
              </a:lnSpc>
              <a:buFont typeface="メイリオ" panose="020B0604030504040204" pitchFamily="50" charset="-128"/>
              <a:buChar char="‣"/>
            </a:pPr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</a:rPr>
              <a:t>A: ~~~</a:t>
            </a:r>
          </a:p>
          <a:p>
            <a:pPr>
              <a:lnSpc>
                <a:spcPct val="95000"/>
              </a:lnSpc>
              <a:buFont typeface="メイリオ" panose="020B0604030504040204" pitchFamily="50" charset="-128"/>
              <a:buChar char="‣"/>
            </a:pP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</a:endParaRPr>
          </a:p>
          <a:p>
            <a:pPr>
              <a:lnSpc>
                <a:spcPct val="95000"/>
              </a:lnSpc>
              <a:buFont typeface="メイリオ" panose="020B0604030504040204" pitchFamily="50" charset="-128"/>
              <a:buChar char="‣"/>
            </a:pP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</a:endParaRPr>
          </a:p>
          <a:p>
            <a:pPr>
              <a:lnSpc>
                <a:spcPct val="95000"/>
              </a:lnSpc>
              <a:buFont typeface="メイリオ" panose="020B0604030504040204" pitchFamily="50" charset="-128"/>
              <a:buChar char="‣"/>
            </a:pP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</a:endParaRPr>
          </a:p>
          <a:p>
            <a:pPr>
              <a:lnSpc>
                <a:spcPct val="95000"/>
              </a:lnSpc>
              <a:buFont typeface="メイリオ" panose="020B0604030504040204" pitchFamily="50" charset="-128"/>
              <a:buChar char="‣"/>
            </a:pP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</a:endParaRPr>
          </a:p>
          <a:p>
            <a:pPr>
              <a:lnSpc>
                <a:spcPct val="95000"/>
              </a:lnSpc>
              <a:buFont typeface="メイリオ" panose="020B0604030504040204" pitchFamily="50" charset="-128"/>
              <a:buChar char="‣"/>
            </a:pP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</a:endParaRPr>
          </a:p>
          <a:p>
            <a:pPr>
              <a:lnSpc>
                <a:spcPct val="95000"/>
              </a:lnSpc>
              <a:buFont typeface="メイリオ" panose="020B0604030504040204" pitchFamily="50" charset="-128"/>
              <a:buChar char="‣"/>
            </a:pP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</a:endParaRPr>
          </a:p>
          <a:p>
            <a:pPr>
              <a:lnSpc>
                <a:spcPct val="95000"/>
              </a:lnSpc>
              <a:buFont typeface="メイリオ" panose="020B0604030504040204" pitchFamily="50" charset="-128"/>
              <a:buChar char="‣"/>
            </a:pP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</a:endParaRPr>
          </a:p>
          <a:p>
            <a:pPr>
              <a:lnSpc>
                <a:spcPct val="95000"/>
              </a:lnSpc>
              <a:buFont typeface="メイリオ" panose="020B0604030504040204" pitchFamily="50" charset="-128"/>
              <a:buChar char="‣"/>
            </a:pP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</a:endParaRPr>
          </a:p>
          <a:p>
            <a:pPr>
              <a:lnSpc>
                <a:spcPct val="95000"/>
              </a:lnSpc>
              <a:buFont typeface="メイリオ" panose="020B0604030504040204" pitchFamily="50" charset="-128"/>
              <a:buChar char="‣"/>
            </a:pP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</a:endParaRPr>
          </a:p>
          <a:p>
            <a:pPr>
              <a:lnSpc>
                <a:spcPct val="95000"/>
              </a:lnSpc>
              <a:buFont typeface="メイリオ" panose="020B0604030504040204" pitchFamily="50" charset="-128"/>
              <a:buChar char="‣"/>
            </a:pPr>
            <a:endParaRPr lang="en-US" altLang="ja-JP" sz="24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</a:endParaRPr>
          </a:p>
          <a:p>
            <a:pPr>
              <a:lnSpc>
                <a:spcPct val="95000"/>
              </a:lnSpc>
              <a:buFont typeface="メイリオ" panose="020B0604030504040204" pitchFamily="50" charset="-128"/>
              <a:buChar char="‣"/>
            </a:pP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</a:endParaRPr>
          </a:p>
          <a:p>
            <a:pPr>
              <a:lnSpc>
                <a:spcPct val="95000"/>
              </a:lnSpc>
              <a:buFont typeface="メイリオ" panose="020B0604030504040204" pitchFamily="50" charset="-128"/>
              <a:buChar char="‣"/>
            </a:pP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</a:endParaRPr>
          </a:p>
          <a:p>
            <a:pPr>
              <a:lnSpc>
                <a:spcPct val="95000"/>
              </a:lnSpc>
              <a:buFont typeface="メイリオ" panose="020B0604030504040204" pitchFamily="50" charset="-128"/>
              <a:buChar char="‣"/>
            </a:pP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</a:endParaRPr>
          </a:p>
          <a:p>
            <a:pPr>
              <a:lnSpc>
                <a:spcPct val="95000"/>
              </a:lnSpc>
              <a:buFont typeface="メイリオ" panose="020B0604030504040204" pitchFamily="50" charset="-128"/>
              <a:buChar char="‣"/>
            </a:pP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</a:endParaRPr>
          </a:p>
          <a:p>
            <a:pPr>
              <a:lnSpc>
                <a:spcPct val="95000"/>
              </a:lnSpc>
              <a:buFont typeface="メイリオ" panose="020B0604030504040204" pitchFamily="50" charset="-128"/>
              <a:buChar char="‣"/>
            </a:pP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2336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249304" y="238522"/>
            <a:ext cx="10731600" cy="648000"/>
          </a:xfrm>
        </p:spPr>
        <p:txBody>
          <a:bodyPr/>
          <a:lstStyle/>
          <a:p>
            <a:r>
              <a:rPr lang="en-US" altLang="ja-JP" dirty="0"/>
              <a:t>Template: Summary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pPr>
              <a:lnSpc>
                <a:spcPct val="95000"/>
              </a:lnSpc>
              <a:buFont typeface="メイリオ" panose="020B0604030504040204" pitchFamily="50" charset="-128"/>
              <a:buChar char="‣"/>
            </a:pPr>
            <a:r>
              <a:rPr lang="en-US" altLang="ja-JP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</a:rPr>
              <a:t>Q: </a:t>
            </a: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</a:rPr>
              <a:t>研究で明らかにできたことは何ですか？</a:t>
            </a:r>
          </a:p>
          <a:p>
            <a:pPr lvl="1">
              <a:lnSpc>
                <a:spcPct val="95000"/>
              </a:lnSpc>
              <a:buFont typeface="メイリオ" panose="020B0604030504040204" pitchFamily="50" charset="-128"/>
              <a:buChar char="‣"/>
            </a:pPr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</a:rPr>
              <a:t>A: ~~~</a:t>
            </a:r>
          </a:p>
          <a:p>
            <a:pPr>
              <a:lnSpc>
                <a:spcPct val="95000"/>
              </a:lnSpc>
              <a:buFont typeface="メイリオ" panose="020B0604030504040204" pitchFamily="50" charset="-128"/>
              <a:buChar char="‣"/>
            </a:pP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</a:endParaRPr>
          </a:p>
          <a:p>
            <a:pPr>
              <a:lnSpc>
                <a:spcPct val="95000"/>
              </a:lnSpc>
              <a:buFont typeface="メイリオ" panose="020B0604030504040204" pitchFamily="50" charset="-128"/>
              <a:buChar char="‣"/>
            </a:pPr>
            <a:r>
              <a:rPr lang="en-US" altLang="ja-JP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</a:rPr>
              <a:t>Q: </a:t>
            </a: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</a:rPr>
              <a:t>研究で明らかにできなかったこと</a:t>
            </a:r>
            <a:r>
              <a:rPr lang="en-US" altLang="ja-JP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</a:rPr>
              <a:t>/</a:t>
            </a: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</a:rPr>
              <a:t>今後の課題は何ですか？</a:t>
            </a:r>
          </a:p>
          <a:p>
            <a:pPr lvl="1">
              <a:lnSpc>
                <a:spcPct val="95000"/>
              </a:lnSpc>
              <a:buFont typeface="メイリオ" panose="020B0604030504040204" pitchFamily="50" charset="-128"/>
              <a:buChar char="‣"/>
            </a:pPr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</a:rPr>
              <a:t>A: ~~~</a:t>
            </a:r>
          </a:p>
          <a:p>
            <a:pPr>
              <a:lnSpc>
                <a:spcPct val="95000"/>
              </a:lnSpc>
              <a:buFont typeface="メイリオ" panose="020B0604030504040204" pitchFamily="50" charset="-128"/>
              <a:buChar char="‣"/>
            </a:pP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</a:endParaRPr>
          </a:p>
          <a:p>
            <a:pPr lvl="1">
              <a:lnSpc>
                <a:spcPct val="95000"/>
              </a:lnSpc>
              <a:buFont typeface="メイリオ" panose="020B0604030504040204" pitchFamily="50" charset="-128"/>
              <a:buChar char="‣"/>
            </a:pPr>
            <a:endParaRPr lang="en-US" altLang="ja-JP" sz="24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</a:endParaRPr>
          </a:p>
          <a:p>
            <a:pPr>
              <a:lnSpc>
                <a:spcPct val="95000"/>
              </a:lnSpc>
              <a:buFont typeface="メイリオ" panose="020B0604030504040204" pitchFamily="50" charset="-128"/>
              <a:buChar char="‣"/>
            </a:pP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</a:endParaRPr>
          </a:p>
          <a:p>
            <a:pPr>
              <a:lnSpc>
                <a:spcPct val="95000"/>
              </a:lnSpc>
              <a:buFont typeface="メイリオ" panose="020B0604030504040204" pitchFamily="50" charset="-128"/>
              <a:buChar char="‣"/>
            </a:pP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</a:endParaRPr>
          </a:p>
          <a:p>
            <a:pPr>
              <a:lnSpc>
                <a:spcPct val="95000"/>
              </a:lnSpc>
              <a:buFont typeface="メイリオ" panose="020B0604030504040204" pitchFamily="50" charset="-128"/>
              <a:buChar char="‣"/>
            </a:pP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</a:endParaRPr>
          </a:p>
          <a:p>
            <a:pPr>
              <a:lnSpc>
                <a:spcPct val="95000"/>
              </a:lnSpc>
              <a:buFont typeface="メイリオ" panose="020B0604030504040204" pitchFamily="50" charset="-128"/>
              <a:buChar char="‣"/>
            </a:pP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</a:endParaRPr>
          </a:p>
          <a:p>
            <a:pPr>
              <a:lnSpc>
                <a:spcPct val="95000"/>
              </a:lnSpc>
              <a:buFont typeface="メイリオ" panose="020B0604030504040204" pitchFamily="50" charset="-128"/>
              <a:buChar char="‣"/>
            </a:pP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</a:endParaRPr>
          </a:p>
          <a:p>
            <a:pPr>
              <a:lnSpc>
                <a:spcPct val="95000"/>
              </a:lnSpc>
              <a:buFont typeface="メイリオ" panose="020B0604030504040204" pitchFamily="50" charset="-128"/>
              <a:buChar char="‣"/>
            </a:pP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</a:endParaRPr>
          </a:p>
          <a:p>
            <a:pPr>
              <a:lnSpc>
                <a:spcPct val="95000"/>
              </a:lnSpc>
              <a:buFont typeface="メイリオ" panose="020B0604030504040204" pitchFamily="50" charset="-128"/>
              <a:buChar char="‣"/>
            </a:pP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</a:endParaRPr>
          </a:p>
          <a:p>
            <a:pPr>
              <a:lnSpc>
                <a:spcPct val="95000"/>
              </a:lnSpc>
              <a:buFont typeface="メイリオ" panose="020B0604030504040204" pitchFamily="50" charset="-128"/>
              <a:buChar char="‣"/>
            </a:pP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</a:endParaRPr>
          </a:p>
          <a:p>
            <a:pPr>
              <a:lnSpc>
                <a:spcPct val="95000"/>
              </a:lnSpc>
              <a:buFont typeface="メイリオ" panose="020B0604030504040204" pitchFamily="50" charset="-128"/>
              <a:buChar char="‣"/>
            </a:pP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</a:endParaRPr>
          </a:p>
          <a:p>
            <a:pPr>
              <a:lnSpc>
                <a:spcPct val="95000"/>
              </a:lnSpc>
              <a:buFont typeface="メイリオ" panose="020B0604030504040204" pitchFamily="50" charset="-128"/>
              <a:buChar char="‣"/>
            </a:pPr>
            <a:endParaRPr lang="en-US" altLang="ja-JP" sz="24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</a:endParaRPr>
          </a:p>
          <a:p>
            <a:pPr>
              <a:lnSpc>
                <a:spcPct val="95000"/>
              </a:lnSpc>
              <a:buFont typeface="メイリオ" panose="020B0604030504040204" pitchFamily="50" charset="-128"/>
              <a:buChar char="‣"/>
            </a:pP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</a:endParaRPr>
          </a:p>
          <a:p>
            <a:pPr>
              <a:lnSpc>
                <a:spcPct val="95000"/>
              </a:lnSpc>
              <a:buFont typeface="メイリオ" panose="020B0604030504040204" pitchFamily="50" charset="-128"/>
              <a:buChar char="‣"/>
            </a:pP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</a:endParaRPr>
          </a:p>
          <a:p>
            <a:pPr>
              <a:lnSpc>
                <a:spcPct val="95000"/>
              </a:lnSpc>
              <a:buFont typeface="メイリオ" panose="020B0604030504040204" pitchFamily="50" charset="-128"/>
              <a:buChar char="‣"/>
            </a:pP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</a:endParaRPr>
          </a:p>
          <a:p>
            <a:pPr>
              <a:lnSpc>
                <a:spcPct val="95000"/>
              </a:lnSpc>
              <a:buFont typeface="メイリオ" panose="020B0604030504040204" pitchFamily="50" charset="-128"/>
              <a:buChar char="‣"/>
            </a:pP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</a:endParaRPr>
          </a:p>
          <a:p>
            <a:pPr>
              <a:lnSpc>
                <a:spcPct val="95000"/>
              </a:lnSpc>
              <a:buFont typeface="メイリオ" panose="020B0604030504040204" pitchFamily="50" charset="-128"/>
              <a:buChar char="‣"/>
            </a:pP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9833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>
          <a:xfrm>
            <a:off x="757200" y="2364740"/>
            <a:ext cx="10677600" cy="2387600"/>
          </a:xfrm>
        </p:spPr>
        <p:txBody>
          <a:bodyPr/>
          <a:lstStyle/>
          <a:p>
            <a:r>
              <a:rPr lang="en-US" altLang="ja-JP" dirty="0"/>
              <a:t>Step 1: Skelton</a:t>
            </a:r>
            <a:br>
              <a:rPr kumimoji="1" lang="en-US" altLang="ja-JP" dirty="0"/>
            </a:br>
            <a:r>
              <a:rPr kumimoji="1" lang="en-US" altLang="ja-JP" dirty="0"/>
              <a:t>(</a:t>
            </a:r>
            <a:r>
              <a:rPr lang="ja-JP" altLang="en-US" dirty="0"/>
              <a:t>スケルトン</a:t>
            </a:r>
            <a:r>
              <a:rPr lang="en-US" altLang="ja-JP" dirty="0"/>
              <a:t>; </a:t>
            </a:r>
            <a:r>
              <a:rPr lang="ja-JP" altLang="en-US" dirty="0"/>
              <a:t>骨格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27358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やること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r>
              <a:rPr lang="ja-JP" altLang="en-US" b="1" dirty="0"/>
              <a:t>次の</a:t>
            </a:r>
            <a:r>
              <a:rPr lang="en-US" altLang="ja-JP" b="1" dirty="0"/>
              <a:t>Skelton Template</a:t>
            </a:r>
            <a:r>
              <a:rPr lang="ja-JP" altLang="en-US" b="1" dirty="0"/>
              <a:t>を今回の論文に</a:t>
            </a:r>
            <a:r>
              <a:rPr lang="en-US" altLang="ja-JP" b="1" dirty="0"/>
              <a:t>Update</a:t>
            </a:r>
            <a:endParaRPr kumimoji="1" lang="en-US" altLang="ja-JP" b="1" dirty="0"/>
          </a:p>
          <a:p>
            <a:pPr lvl="1"/>
            <a:r>
              <a:rPr lang="en-US" altLang="ja-JP" dirty="0"/>
              <a:t>(1) </a:t>
            </a:r>
            <a:r>
              <a:rPr lang="ja-JP" altLang="en-US" dirty="0"/>
              <a:t>章だけでなく、節まで落とし込む</a:t>
            </a:r>
            <a:endParaRPr lang="en-US" altLang="ja-JP" dirty="0"/>
          </a:p>
          <a:p>
            <a:pPr lvl="2"/>
            <a:r>
              <a:rPr lang="ja-JP" altLang="en-US" dirty="0"/>
              <a:t>例</a:t>
            </a:r>
            <a:r>
              <a:rPr lang="en-US" altLang="ja-JP" dirty="0"/>
              <a:t>) 2. Method</a:t>
            </a:r>
          </a:p>
          <a:p>
            <a:pPr lvl="3"/>
            <a:r>
              <a:rPr kumimoji="1" lang="en-US" altLang="ja-JP" dirty="0"/>
              <a:t>2.1 Ensemble Data Assimilation</a:t>
            </a:r>
          </a:p>
          <a:p>
            <a:pPr lvl="3"/>
            <a:r>
              <a:rPr lang="en-US" altLang="ja-JP" dirty="0"/>
              <a:t>2.2 Cloud Microphysics Scheme</a:t>
            </a:r>
          </a:p>
          <a:p>
            <a:pPr lvl="3"/>
            <a:r>
              <a:rPr kumimoji="1" lang="en-US" altLang="ja-JP" dirty="0"/>
              <a:t>2.3 Model Paramete</a:t>
            </a:r>
            <a:r>
              <a:rPr lang="en-US" altLang="ja-JP" dirty="0"/>
              <a:t>r Estimation</a:t>
            </a:r>
          </a:p>
          <a:p>
            <a:pPr lvl="3"/>
            <a:r>
              <a:rPr kumimoji="1" lang="en-US" altLang="ja-JP" dirty="0"/>
              <a:t>2.4 DPR Observation</a:t>
            </a:r>
          </a:p>
          <a:p>
            <a:pPr lvl="1"/>
            <a:r>
              <a:rPr lang="en-US" altLang="ja-JP" dirty="0"/>
              <a:t>(2) </a:t>
            </a:r>
            <a:r>
              <a:rPr lang="ja-JP" altLang="en-US" dirty="0"/>
              <a:t>論文に用いる図を決めてどこに配置するか決める</a:t>
            </a:r>
            <a:endParaRPr kumimoji="1" lang="en-US" altLang="ja-JP" dirty="0"/>
          </a:p>
          <a:p>
            <a:r>
              <a:rPr kumimoji="1" lang="ja-JP" altLang="en-US" b="1" dirty="0"/>
              <a:t>良くある変形パターン</a:t>
            </a:r>
            <a:endParaRPr kumimoji="1" lang="en-US" altLang="ja-JP" b="1" dirty="0"/>
          </a:p>
          <a:p>
            <a:pPr lvl="1"/>
            <a:r>
              <a:rPr lang="en-US" altLang="ja-JP" dirty="0"/>
              <a:t>Experiments</a:t>
            </a:r>
            <a:r>
              <a:rPr lang="ja-JP" altLang="en-US" dirty="0"/>
              <a:t>は別の章にする</a:t>
            </a:r>
            <a:endParaRPr lang="en-US" altLang="ja-JP" dirty="0"/>
          </a:p>
          <a:p>
            <a:pPr lvl="2"/>
            <a:r>
              <a:rPr kumimoji="1" lang="ja-JP" altLang="en-US" dirty="0"/>
              <a:t>書く</a:t>
            </a:r>
            <a:r>
              <a:rPr lang="ja-JP" altLang="en-US" dirty="0"/>
              <a:t>内容</a:t>
            </a:r>
            <a:r>
              <a:rPr kumimoji="1" lang="ja-JP" altLang="en-US" dirty="0"/>
              <a:t>が多いから</a:t>
            </a:r>
            <a:endParaRPr kumimoji="1" lang="en-US" altLang="ja-JP" dirty="0"/>
          </a:p>
          <a:p>
            <a:pPr lvl="1"/>
            <a:r>
              <a:rPr lang="en-US" altLang="ja-JP" dirty="0"/>
              <a:t>Results and Discussion</a:t>
            </a:r>
            <a:r>
              <a:rPr lang="ja-JP" altLang="en-US" dirty="0"/>
              <a:t>を１つの章にする</a:t>
            </a:r>
            <a:endParaRPr lang="en-US" altLang="ja-JP" dirty="0"/>
          </a:p>
          <a:p>
            <a:pPr lvl="2"/>
            <a:r>
              <a:rPr lang="ja-JP" altLang="en-US" dirty="0"/>
              <a:t>分けられるなら、分けた方が良い。というのも、科学論文で一番大事なのは、</a:t>
            </a:r>
            <a:r>
              <a:rPr lang="en-US" altLang="ja-JP" dirty="0"/>
              <a:t>Introduction</a:t>
            </a:r>
            <a:r>
              <a:rPr lang="ja-JP" altLang="en-US" dirty="0"/>
              <a:t>と</a:t>
            </a:r>
            <a:r>
              <a:rPr lang="en-US" altLang="ja-JP" dirty="0"/>
              <a:t>Discussion</a:t>
            </a:r>
            <a:r>
              <a:rPr lang="ja-JP" altLang="en-US" dirty="0"/>
              <a:t>だから。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36536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6AB92AEF-72D6-8120-177E-BF53DB5F4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よくある過ち</a:t>
            </a:r>
          </a:p>
        </p:txBody>
      </p:sp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0EF73881-C79F-9DE2-8FFE-4CDC23741EE9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ja-JP" altLang="en-US" b="1" dirty="0"/>
              <a:t>不必要な図が多い</a:t>
            </a:r>
            <a:endParaRPr lang="en-US" altLang="ja-JP" b="1" dirty="0"/>
          </a:p>
          <a:p>
            <a:pPr lvl="1"/>
            <a:r>
              <a:rPr kumimoji="1" lang="ja-JP" altLang="en-US" dirty="0"/>
              <a:t>図のために論文があるのではない。論文のロジックのために必要な図を残す。</a:t>
            </a:r>
            <a:endParaRPr kumimoji="1" lang="en-US" altLang="ja-JP" dirty="0"/>
          </a:p>
          <a:p>
            <a:pPr lvl="1"/>
            <a:r>
              <a:rPr lang="ja-JP" altLang="en-US" dirty="0"/>
              <a:t>図が</a:t>
            </a:r>
            <a:r>
              <a:rPr lang="en-US" altLang="ja-JP" dirty="0"/>
              <a:t>12</a:t>
            </a:r>
            <a:r>
              <a:rPr lang="ja-JP" altLang="en-US" dirty="0"/>
              <a:t>枚を超えたあたりから、査読者としては論文を読むのがつらくなってくる。</a:t>
            </a:r>
            <a:endParaRPr lang="en-US" altLang="ja-JP" dirty="0"/>
          </a:p>
          <a:p>
            <a:pPr lvl="2"/>
            <a:r>
              <a:rPr lang="ja-JP" altLang="en-US" dirty="0"/>
              <a:t>「伝えたいメッセージ」が分からなくなってくる。</a:t>
            </a:r>
            <a:endParaRPr lang="en-US" altLang="ja-JP" dirty="0"/>
          </a:p>
          <a:p>
            <a:endParaRPr kumimoji="1" lang="en-US" altLang="ja-JP" b="1" dirty="0"/>
          </a:p>
          <a:p>
            <a:r>
              <a:rPr kumimoji="1" lang="ja-JP" altLang="en-US" b="1" dirty="0"/>
              <a:t>図が雑</a:t>
            </a:r>
            <a:endParaRPr kumimoji="1" lang="en-US" altLang="ja-JP" b="1" dirty="0"/>
          </a:p>
          <a:p>
            <a:pPr lvl="1"/>
            <a:r>
              <a:rPr lang="ja-JP" altLang="en-US" dirty="0"/>
              <a:t>やりなおし。普段から論文や他人の発表を聞いて、良い図・良くない図を見る目を養わないといけない。</a:t>
            </a:r>
            <a:endParaRPr lang="en-US" altLang="ja-JP" dirty="0"/>
          </a:p>
          <a:p>
            <a:pPr lvl="1"/>
            <a:r>
              <a:rPr kumimoji="1" lang="ja-JP" altLang="en-US" dirty="0"/>
              <a:t>図の文字が小さくて読めないのも、ご法度。何度でも修正してもらいます。</a:t>
            </a:r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45241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Skelton</a:t>
            </a:r>
            <a:r>
              <a:rPr lang="ja-JP" altLang="en-US" dirty="0"/>
              <a:t> </a:t>
            </a:r>
            <a:r>
              <a:rPr lang="en-US" altLang="ja-JP" dirty="0"/>
              <a:t>Template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4294967295"/>
          </p:nvPr>
        </p:nvSpPr>
        <p:spPr>
          <a:xfrm>
            <a:off x="1722407" y="964735"/>
            <a:ext cx="8773066" cy="5843259"/>
          </a:xfrm>
        </p:spPr>
        <p:txBody>
          <a:bodyPr>
            <a:normAutofit fontScale="85000" lnSpcReduction="20000"/>
          </a:bodyPr>
          <a:lstStyle/>
          <a:p>
            <a:r>
              <a:rPr kumimoji="1" lang="en-US" altLang="ja-JP" b="1" dirty="0"/>
              <a:t>1. Introduction</a:t>
            </a:r>
          </a:p>
          <a:p>
            <a:pPr lvl="1"/>
            <a:r>
              <a:rPr kumimoji="1" lang="ja-JP" altLang="en-US" dirty="0"/>
              <a:t>社会的文脈 </a:t>
            </a:r>
            <a:r>
              <a:rPr kumimoji="1" lang="en-US" altLang="ja-JP" dirty="0"/>
              <a:t>(intro 1)</a:t>
            </a:r>
          </a:p>
          <a:p>
            <a:pPr lvl="1"/>
            <a:r>
              <a:rPr lang="ja-JP" altLang="en-US" dirty="0"/>
              <a:t>先行研究とその限界 </a:t>
            </a:r>
            <a:r>
              <a:rPr lang="en-US" altLang="ja-JP" dirty="0"/>
              <a:t>(intro 2)</a:t>
            </a:r>
          </a:p>
          <a:p>
            <a:pPr lvl="1"/>
            <a:r>
              <a:rPr kumimoji="1" lang="ja-JP" altLang="en-US" dirty="0"/>
              <a:t>研究の内容と位置づけ </a:t>
            </a:r>
            <a:r>
              <a:rPr kumimoji="1" lang="en-US" altLang="ja-JP" dirty="0"/>
              <a:t>(intro 3)</a:t>
            </a:r>
          </a:p>
          <a:p>
            <a:r>
              <a:rPr lang="en-US" altLang="ja-JP" b="1" dirty="0"/>
              <a:t>2. Method and Experiments</a:t>
            </a:r>
          </a:p>
          <a:p>
            <a:pPr lvl="1"/>
            <a:r>
              <a:rPr kumimoji="1" lang="ja-JP" altLang="en-US" dirty="0"/>
              <a:t>方法 </a:t>
            </a:r>
            <a:r>
              <a:rPr kumimoji="1" lang="en-US" altLang="ja-JP" dirty="0"/>
              <a:t>(</a:t>
            </a:r>
            <a:r>
              <a:rPr lang="ja-JP" altLang="en-US" dirty="0"/>
              <a:t>概略</a:t>
            </a:r>
            <a:r>
              <a:rPr kumimoji="1" lang="en-US" altLang="ja-JP" dirty="0"/>
              <a:t>)</a:t>
            </a:r>
          </a:p>
          <a:p>
            <a:pPr lvl="1"/>
            <a:r>
              <a:rPr lang="ja-JP" altLang="en-US" dirty="0"/>
              <a:t>方法 </a:t>
            </a:r>
            <a:r>
              <a:rPr lang="en-US" altLang="ja-JP" dirty="0"/>
              <a:t>(</a:t>
            </a:r>
            <a:r>
              <a:rPr lang="ja-JP" altLang="en-US" dirty="0"/>
              <a:t>詳細</a:t>
            </a:r>
            <a:r>
              <a:rPr lang="en-US" altLang="ja-JP" dirty="0"/>
              <a:t>)</a:t>
            </a:r>
          </a:p>
          <a:p>
            <a:pPr lvl="1"/>
            <a:r>
              <a:rPr kumimoji="1" lang="ja-JP" altLang="en-US" dirty="0"/>
              <a:t>データ</a:t>
            </a:r>
            <a:endParaRPr kumimoji="1" lang="en-US" altLang="ja-JP" dirty="0"/>
          </a:p>
          <a:p>
            <a:pPr lvl="1"/>
            <a:r>
              <a:rPr lang="ja-JP" altLang="en-US" dirty="0"/>
              <a:t>実験</a:t>
            </a:r>
            <a:endParaRPr lang="en-US" altLang="ja-JP" dirty="0"/>
          </a:p>
          <a:p>
            <a:pPr lvl="1"/>
            <a:r>
              <a:rPr kumimoji="1" lang="ja-JP" altLang="en-US" dirty="0"/>
              <a:t>実験の狙い</a:t>
            </a:r>
            <a:endParaRPr kumimoji="1" lang="en-US" altLang="ja-JP" dirty="0"/>
          </a:p>
          <a:p>
            <a:r>
              <a:rPr lang="en-US" altLang="ja-JP" b="1" dirty="0"/>
              <a:t>3. Results</a:t>
            </a:r>
          </a:p>
          <a:p>
            <a:pPr lvl="1"/>
            <a:r>
              <a:rPr lang="ja-JP" altLang="en-US" dirty="0"/>
              <a:t>結果</a:t>
            </a:r>
            <a:endParaRPr lang="en-US" altLang="ja-JP" dirty="0"/>
          </a:p>
          <a:p>
            <a:pPr lvl="1"/>
            <a:r>
              <a:rPr lang="ja-JP" altLang="en-US" dirty="0"/>
              <a:t>結果の解釈</a:t>
            </a:r>
            <a:r>
              <a:rPr lang="en-US" altLang="ja-JP" dirty="0"/>
              <a:t>/</a:t>
            </a:r>
            <a:r>
              <a:rPr lang="ja-JP" altLang="en-US" dirty="0"/>
              <a:t>結果から言える事</a:t>
            </a:r>
            <a:endParaRPr lang="en-US" altLang="ja-JP" dirty="0"/>
          </a:p>
          <a:p>
            <a:r>
              <a:rPr kumimoji="1" lang="en-US" altLang="ja-JP" b="1" dirty="0"/>
              <a:t>4. Discussion</a:t>
            </a:r>
          </a:p>
          <a:p>
            <a:pPr lvl="1"/>
            <a:r>
              <a:rPr lang="ja-JP" altLang="en-US" dirty="0"/>
              <a:t>先行研究との差異</a:t>
            </a:r>
            <a:endParaRPr lang="en-US" altLang="ja-JP" dirty="0"/>
          </a:p>
          <a:p>
            <a:pPr lvl="1"/>
            <a:r>
              <a:rPr kumimoji="1" lang="ja-JP" altLang="en-US" dirty="0"/>
              <a:t>実験</a:t>
            </a:r>
            <a:r>
              <a:rPr kumimoji="1" lang="en-US" altLang="ja-JP" dirty="0"/>
              <a:t>/</a:t>
            </a:r>
            <a:r>
              <a:rPr kumimoji="1" lang="ja-JP" altLang="en-US" dirty="0"/>
              <a:t>方法の限界</a:t>
            </a:r>
            <a:endParaRPr kumimoji="1" lang="en-US" altLang="ja-JP" dirty="0"/>
          </a:p>
          <a:p>
            <a:r>
              <a:rPr lang="en-US" altLang="ja-JP" b="1" dirty="0"/>
              <a:t>5. Summary</a:t>
            </a:r>
          </a:p>
          <a:p>
            <a:pPr lvl="1"/>
            <a:r>
              <a:rPr kumimoji="1" lang="ja-JP" altLang="en-US" dirty="0"/>
              <a:t>研究で明らかにできたこと</a:t>
            </a:r>
            <a:endParaRPr kumimoji="1" lang="en-US" altLang="ja-JP" dirty="0"/>
          </a:p>
          <a:p>
            <a:pPr lvl="1"/>
            <a:r>
              <a:rPr lang="ja-JP" altLang="en-US" dirty="0"/>
              <a:t>研究で明らかにできなかったこと</a:t>
            </a:r>
            <a:r>
              <a:rPr lang="en-US" altLang="ja-JP" dirty="0"/>
              <a:t>/</a:t>
            </a:r>
            <a:r>
              <a:rPr lang="ja-JP" altLang="en-US" dirty="0"/>
              <a:t>今後の課題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238877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69693848-5BFB-A8F2-7E7C-4249ED1AE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補足</a:t>
            </a:r>
          </a:p>
        </p:txBody>
      </p:sp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E2BF8DB7-D0B9-7A6B-2448-ECD68BD3A9D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kumimoji="1" lang="ja-JP" altLang="en-US" dirty="0"/>
              <a:t>自分の書こうとしている論文が</a:t>
            </a:r>
            <a:r>
              <a:rPr kumimoji="1" lang="en-US" altLang="ja-JP" dirty="0"/>
              <a:t>Template</a:t>
            </a:r>
            <a:r>
              <a:rPr kumimoji="1" lang="ja-JP" altLang="en-US" dirty="0"/>
              <a:t>に合わなければ、このタイミングで小槻に相談して下さい。</a:t>
            </a:r>
          </a:p>
        </p:txBody>
      </p:sp>
    </p:spTree>
    <p:extLst>
      <p:ext uri="{BB962C8B-B14F-4D97-AF65-F5344CB8AC3E}">
        <p14:creationId xmlns:p14="http://schemas.microsoft.com/office/powerpoint/2010/main" val="39799133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Skelton</a:t>
            </a:r>
            <a:r>
              <a:rPr kumimoji="1" lang="ja-JP" altLang="en-US" dirty="0"/>
              <a:t>の例</a:t>
            </a:r>
          </a:p>
        </p:txBody>
      </p:sp>
      <p:sp>
        <p:nvSpPr>
          <p:cNvPr id="2" name="コンテンツ プレースホルダー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ja-JP" altLang="en-US" dirty="0"/>
              <a:t>誰か良い例をお願いします。</a:t>
            </a:r>
          </a:p>
          <a:p>
            <a:r>
              <a:rPr lang="ja-JP" altLang="en-US" dirty="0"/>
              <a:t>研究室のお手本にします。</a:t>
            </a:r>
          </a:p>
          <a:p>
            <a:endParaRPr lang="ja-JP" altLang="en-US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48400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H</a:t>
            </a:r>
            <a:r>
              <a:rPr kumimoji="1" lang="en-US" altLang="ja-JP" dirty="0"/>
              <a:t>ow to use this document (</a:t>
            </a:r>
            <a:r>
              <a:rPr kumimoji="1" lang="ja-JP" altLang="en-US" dirty="0"/>
              <a:t>本資料の使い方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399" y="1960644"/>
            <a:ext cx="5698106" cy="3202300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24" y="1960644"/>
            <a:ext cx="5686426" cy="3222752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590550" y="5711021"/>
            <a:ext cx="5212389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kumimoji="1" lang="en-US" altLang="ja-JP" sz="2400" dirty="0">
                <a:latin typeface="Segoe UI" panose="020B0502040204020203" pitchFamily="34" charset="0"/>
                <a:ea typeface="メイリオ" panose="020B0604030504040204" pitchFamily="50" charset="-128"/>
              </a:rPr>
              <a:t>Templates include “template” explicitly.</a:t>
            </a:r>
            <a:endParaRPr kumimoji="1" lang="ja-JP" altLang="en-US" sz="2400" dirty="0">
              <a:latin typeface="Segoe UI" panose="020B0502040204020203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957982" y="5711021"/>
            <a:ext cx="452014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kumimoji="1" lang="en-US" altLang="ja-JP" sz="2400" dirty="0">
                <a:latin typeface="Segoe UI" panose="020B0502040204020203" pitchFamily="34" charset="0"/>
                <a:ea typeface="メイリオ" panose="020B0604030504040204" pitchFamily="50" charset="-128"/>
              </a:rPr>
              <a:t>Others are slides for explanations</a:t>
            </a:r>
            <a:endParaRPr kumimoji="1" lang="ja-JP" altLang="en-US" sz="2400" dirty="0">
              <a:latin typeface="Segoe UI" panose="020B0502040204020203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 flipH="1" flipV="1">
            <a:off x="1247775" y="2400300"/>
            <a:ext cx="2676525" cy="331072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54022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>
          <a:xfrm>
            <a:off x="757200" y="2364740"/>
            <a:ext cx="10677600" cy="2387600"/>
          </a:xfrm>
        </p:spPr>
        <p:txBody>
          <a:bodyPr/>
          <a:lstStyle/>
          <a:p>
            <a:r>
              <a:rPr lang="en-US" altLang="ja-JP" dirty="0"/>
              <a:t>Appendix</a:t>
            </a:r>
            <a:br>
              <a:rPr lang="en-US" altLang="ja-JP" dirty="0"/>
            </a:br>
            <a:r>
              <a:rPr lang="ja-JP" altLang="en-US" dirty="0"/>
              <a:t>小槻の独り言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18565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415C138E-642F-4953-91D2-CB2236C49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思うこと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2413603-0D80-4D65-A7D2-83620A5A370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53999" y="1086208"/>
            <a:ext cx="11483999" cy="5855611"/>
          </a:xfrm>
        </p:spPr>
        <p:txBody>
          <a:bodyPr>
            <a:normAutofit/>
          </a:bodyPr>
          <a:lstStyle/>
          <a:p>
            <a:r>
              <a:rPr lang="en-US" altLang="ja-JP" sz="3200" dirty="0"/>
              <a:t>Scientific Writing</a:t>
            </a:r>
            <a:r>
              <a:rPr lang="ja-JP" altLang="en-US" sz="3200" dirty="0"/>
              <a:t>を教えてくれる研究室は少ないです。</a:t>
            </a:r>
            <a:endParaRPr lang="en-US" altLang="ja-JP" sz="3200" dirty="0"/>
          </a:p>
          <a:p>
            <a:pPr lvl="1"/>
            <a:r>
              <a:rPr lang="ja-JP" altLang="en-US" sz="2800" dirty="0"/>
              <a:t>小槻自身も、体系立てて教わったことはなく、体得した。</a:t>
            </a:r>
            <a:endParaRPr lang="en-US" altLang="ja-JP" sz="2800" dirty="0"/>
          </a:p>
          <a:p>
            <a:pPr lvl="1"/>
            <a:r>
              <a:rPr lang="ja-JP" altLang="en-US" sz="2800" dirty="0"/>
              <a:t>英語論文が一般的ではない研究室でも、こんなこと考えない。</a:t>
            </a:r>
            <a:endParaRPr lang="en-US" altLang="ja-JP" sz="2800" dirty="0"/>
          </a:p>
          <a:p>
            <a:pPr lvl="2"/>
            <a:r>
              <a:rPr lang="ja-JP" altLang="en-US" sz="2400" dirty="0"/>
              <a:t>残念ながら、日本語の論文は、ロジカルプレゼンテーションがしっかりしてなくても、アクセプトされてしまう。</a:t>
            </a:r>
            <a:endParaRPr lang="en-US" altLang="ja-JP" sz="2400" dirty="0"/>
          </a:p>
          <a:p>
            <a:pPr lvl="1"/>
            <a:r>
              <a:rPr lang="ja-JP" altLang="en-US" sz="2800" dirty="0"/>
              <a:t>できる研究者は感覚的に出来る、ので言語化されにくい。</a:t>
            </a:r>
            <a:endParaRPr lang="en-US" altLang="ja-JP" sz="2800" dirty="0"/>
          </a:p>
          <a:p>
            <a:pPr lvl="1"/>
            <a:r>
              <a:rPr lang="ja-JP" altLang="en-US" sz="2800" dirty="0"/>
              <a:t>「科学論文の書き方」みたいな本はたくさんありますが、あまり地球科学向けの本はない。</a:t>
            </a:r>
            <a:endParaRPr lang="en-US" altLang="ja-JP" sz="2800" dirty="0"/>
          </a:p>
          <a:p>
            <a:pPr lvl="2"/>
            <a:r>
              <a:rPr lang="ja-JP" altLang="en-US" sz="2400" dirty="0"/>
              <a:t>医学や化学だと多く見かけます。が、あちらは実験的な</a:t>
            </a:r>
            <a:r>
              <a:rPr lang="en-US" altLang="ja-JP" sz="2400" dirty="0"/>
              <a:t>HARD FACT (</a:t>
            </a:r>
            <a:r>
              <a:rPr lang="ja-JP" altLang="en-US" sz="2400" dirty="0"/>
              <a:t>事実</a:t>
            </a:r>
            <a:r>
              <a:rPr lang="en-US" altLang="ja-JP" sz="2400" dirty="0"/>
              <a:t>) </a:t>
            </a:r>
            <a:r>
              <a:rPr lang="ja-JP" altLang="en-US" sz="2400" dirty="0"/>
              <a:t>が強い分野なので、仮説を積み上げる地球科学の論文には、参考にならない意見も多い、と思う。</a:t>
            </a:r>
            <a:endParaRPr lang="en-US" altLang="ja-JP" sz="2400" dirty="0"/>
          </a:p>
          <a:p>
            <a:pPr lvl="2"/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40143697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415C138E-642F-4953-91D2-CB2236C49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SW</a:t>
            </a:r>
            <a:r>
              <a:rPr kumimoji="1" lang="ja-JP" altLang="en-US" dirty="0"/>
              <a:t>の本質は？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2413603-0D80-4D65-A7D2-83620A5A370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38759" y="926188"/>
            <a:ext cx="11483999" cy="6084211"/>
          </a:xfrm>
        </p:spPr>
        <p:txBody>
          <a:bodyPr>
            <a:normAutofit fontScale="70000" lnSpcReduction="20000"/>
          </a:bodyPr>
          <a:lstStyle/>
          <a:p>
            <a:r>
              <a:rPr lang="en-US" altLang="ja-JP" sz="3200" dirty="0"/>
              <a:t>Scientific Writing</a:t>
            </a:r>
            <a:r>
              <a:rPr lang="ja-JP" altLang="en-US" sz="3200" dirty="0"/>
              <a:t>、穴埋め・テンプレートとして使うこともできる。</a:t>
            </a:r>
            <a:endParaRPr lang="en-US" altLang="ja-JP" sz="3200" dirty="0"/>
          </a:p>
          <a:p>
            <a:r>
              <a:rPr lang="ja-JP" altLang="en-US" sz="3200" dirty="0"/>
              <a:t>ただもっと理解したい時、その本質は、</a:t>
            </a:r>
            <a:r>
              <a:rPr lang="ja-JP" altLang="en-US" sz="3200" u="sng" dirty="0"/>
              <a:t>経験科学</a:t>
            </a:r>
            <a:r>
              <a:rPr lang="ja-JP" altLang="en-US" sz="3200" dirty="0"/>
              <a:t>と</a:t>
            </a:r>
            <a:r>
              <a:rPr lang="ja-JP" altLang="en-US" sz="3200" u="sng" dirty="0"/>
              <a:t>ロジカル・プレゼンテーション</a:t>
            </a:r>
            <a:r>
              <a:rPr lang="ja-JP" altLang="en-US" sz="3200" dirty="0"/>
              <a:t>の２つにあるのだと、小槻は思っている。</a:t>
            </a:r>
            <a:endParaRPr lang="en-US" altLang="ja-JP" sz="3200" dirty="0"/>
          </a:p>
          <a:p>
            <a:r>
              <a:rPr lang="ja-JP" altLang="en-US" sz="3200" u="sng" dirty="0"/>
              <a:t>経験科学</a:t>
            </a:r>
            <a:endParaRPr lang="en-US" altLang="ja-JP" sz="3200" u="sng" dirty="0"/>
          </a:p>
          <a:p>
            <a:pPr lvl="1"/>
            <a:r>
              <a:rPr lang="en-US" altLang="ja-JP" sz="2800" dirty="0"/>
              <a:t>SW</a:t>
            </a:r>
            <a:r>
              <a:rPr lang="ja-JP" altLang="en-US" sz="2800" dirty="0"/>
              <a:t>とは「仮説を積み上げて知の巨人を成長させる」という経験科学の営みそのものである。</a:t>
            </a:r>
            <a:endParaRPr lang="en-US" altLang="ja-JP" sz="2800" dirty="0"/>
          </a:p>
          <a:p>
            <a:pPr lvl="1"/>
            <a:r>
              <a:rPr lang="ja-JP" altLang="en-US" sz="2800" dirty="0"/>
              <a:t>知の巨人を成長させるために、</a:t>
            </a:r>
            <a:r>
              <a:rPr lang="en-US" altLang="ja-JP" sz="2800" dirty="0"/>
              <a:t>Introduction</a:t>
            </a:r>
            <a:r>
              <a:rPr lang="ja-JP" altLang="en-US" sz="2800" dirty="0"/>
              <a:t>で「現在の知の巨人 </a:t>
            </a:r>
            <a:r>
              <a:rPr lang="en-US" altLang="ja-JP" sz="2800" dirty="0"/>
              <a:t>(</a:t>
            </a:r>
            <a:r>
              <a:rPr lang="ja-JP" altLang="en-US" sz="2800" dirty="0"/>
              <a:t>仮説の最前線</a:t>
            </a:r>
            <a:r>
              <a:rPr lang="en-US" altLang="ja-JP" sz="2800" dirty="0"/>
              <a:t>)</a:t>
            </a:r>
            <a:r>
              <a:rPr lang="ja-JP" altLang="en-US" sz="2800" dirty="0"/>
              <a:t>」を示し、</a:t>
            </a:r>
            <a:r>
              <a:rPr lang="en-US" altLang="ja-JP" sz="2800" dirty="0"/>
              <a:t>Discussion</a:t>
            </a:r>
            <a:r>
              <a:rPr lang="ja-JP" altLang="en-US" sz="2800" dirty="0"/>
              <a:t>でその成長を論理的に示すのが科学論文である。</a:t>
            </a:r>
            <a:endParaRPr lang="en-US" altLang="ja-JP" sz="2800" dirty="0"/>
          </a:p>
          <a:p>
            <a:pPr lvl="1"/>
            <a:r>
              <a:rPr lang="ja-JP" altLang="en-US" sz="2800" dirty="0"/>
              <a:t>その観点に立てば、論文では</a:t>
            </a:r>
            <a:r>
              <a:rPr lang="en-US" altLang="ja-JP" sz="2800" dirty="0"/>
              <a:t>Discussion</a:t>
            </a:r>
            <a:r>
              <a:rPr lang="ja-JP" altLang="en-US" sz="2800" dirty="0"/>
              <a:t>が大事なことが分かってくる。そして、出来る科学者ほど、この</a:t>
            </a:r>
            <a:r>
              <a:rPr lang="en-US" altLang="ja-JP" sz="2800" dirty="0"/>
              <a:t>Discussion</a:t>
            </a:r>
            <a:r>
              <a:rPr lang="ja-JP" altLang="en-US" sz="2800" dirty="0"/>
              <a:t>が素晴らしい。</a:t>
            </a:r>
            <a:endParaRPr lang="en-US" altLang="ja-JP" sz="2800" dirty="0"/>
          </a:p>
          <a:p>
            <a:pPr lvl="1"/>
            <a:r>
              <a:rPr lang="ja-JP" altLang="en-US" sz="2800" dirty="0"/>
              <a:t>「得られた結果からどこまで言えるのか？」「実験から言えないことは何か？」「将来に繋がる示唆は何か？」「どんな仮説が新たに得られたか？」など、</a:t>
            </a:r>
            <a:r>
              <a:rPr lang="en-US" altLang="ja-JP" sz="2800" dirty="0"/>
              <a:t>Discussion</a:t>
            </a:r>
            <a:r>
              <a:rPr lang="ja-JP" altLang="en-US" sz="2800" dirty="0"/>
              <a:t>が深められるようになったら、科学者として一人前だと、小槻は思う。</a:t>
            </a:r>
            <a:endParaRPr lang="en-US" altLang="ja-JP" sz="2800" dirty="0"/>
          </a:p>
          <a:p>
            <a:pPr lvl="1"/>
            <a:r>
              <a:rPr lang="ja-JP" altLang="en-US" sz="2800" dirty="0"/>
              <a:t>一方で、キャリアが不十分な場合、この</a:t>
            </a:r>
            <a:r>
              <a:rPr lang="en-US" altLang="ja-JP" sz="2800" dirty="0"/>
              <a:t>Discussion</a:t>
            </a:r>
            <a:r>
              <a:rPr lang="ja-JP" altLang="en-US" sz="2800" dirty="0"/>
              <a:t>が難しい。結果の説明に終始してしまう。ここを一歩深められるか否かが、科学者として大事だと思う。</a:t>
            </a:r>
            <a:endParaRPr lang="en-US" altLang="ja-JP" sz="2800" dirty="0"/>
          </a:p>
          <a:p>
            <a:r>
              <a:rPr lang="ja-JP" altLang="en-US" sz="3200" u="sng" dirty="0"/>
              <a:t>ロジカル・プレゼンテーション</a:t>
            </a:r>
            <a:endParaRPr lang="en-US" altLang="ja-JP" sz="3200" u="sng" dirty="0"/>
          </a:p>
          <a:p>
            <a:pPr lvl="1"/>
            <a:r>
              <a:rPr lang="ja-JP" altLang="en-US" sz="2800" dirty="0"/>
              <a:t>ピラミッド・ストラクチャーの様に、縦の論理と横の論理を組み合わせ論理を彫り込んでいくイメージ</a:t>
            </a:r>
            <a:endParaRPr lang="en-US" altLang="ja-JP" sz="2800" dirty="0"/>
          </a:p>
          <a:p>
            <a:pPr lvl="1"/>
            <a:r>
              <a:rPr lang="ja-JP" altLang="en-US" sz="2800" dirty="0"/>
              <a:t>経営コンサルのプレゼン資料も、同じように彫り込まれている。まず論理の骨組みを作って、それから詳細を作り込んでいく。</a:t>
            </a:r>
            <a:endParaRPr lang="en-US" altLang="ja-JP" sz="2800" dirty="0"/>
          </a:p>
          <a:p>
            <a:pPr lvl="1"/>
            <a:endParaRPr lang="en-US" altLang="ja-JP" sz="2800" dirty="0"/>
          </a:p>
          <a:p>
            <a:pPr lvl="2"/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926292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What is Scientific</a:t>
            </a:r>
            <a:r>
              <a:rPr kumimoji="1" lang="en-US" altLang="ja-JP" dirty="0"/>
              <a:t> Writing (SW)</a:t>
            </a:r>
            <a:r>
              <a:rPr kumimoji="1" lang="ja-JP" altLang="en-US" dirty="0"/>
              <a:t>？</a:t>
            </a:r>
          </a:p>
        </p:txBody>
      </p:sp>
      <p:sp>
        <p:nvSpPr>
          <p:cNvPr id="2" name="コンテンツ プレースホルダー 1"/>
          <p:cNvSpPr>
            <a:spLocks noGrp="1"/>
          </p:cNvSpPr>
          <p:nvPr>
            <p:ph idx="10"/>
          </p:nvPr>
        </p:nvSpPr>
        <p:spPr>
          <a:xfrm>
            <a:off x="301699" y="1040544"/>
            <a:ext cx="11838001" cy="5554800"/>
          </a:xfrm>
        </p:spPr>
        <p:txBody>
          <a:bodyPr>
            <a:normAutofit/>
          </a:bodyPr>
          <a:lstStyle/>
          <a:p>
            <a:r>
              <a:rPr lang="ja-JP" altLang="en-US" sz="2800" b="1" dirty="0"/>
              <a:t>論文は日本語でも英語でもなく、</a:t>
            </a:r>
            <a:r>
              <a:rPr lang="en-US" altLang="ja-JP" sz="2800" b="1" u="sng" dirty="0">
                <a:solidFill>
                  <a:srgbClr val="FF0000"/>
                </a:solidFill>
              </a:rPr>
              <a:t>Scientific Writing</a:t>
            </a:r>
            <a:r>
              <a:rPr lang="ja-JP" altLang="en-US" sz="2800" b="1" dirty="0"/>
              <a:t> という言語で書く</a:t>
            </a:r>
            <a:r>
              <a:rPr lang="ja-JP" altLang="en-US" sz="2800" dirty="0"/>
              <a:t>。</a:t>
            </a:r>
            <a:endParaRPr lang="en-US" altLang="ja-JP" sz="2800" dirty="0"/>
          </a:p>
          <a:p>
            <a:pPr lvl="1"/>
            <a:r>
              <a:rPr lang="en-US" altLang="ja-JP" sz="2400" dirty="0"/>
              <a:t>SW</a:t>
            </a:r>
            <a:r>
              <a:rPr lang="ja-JP" altLang="en-US" sz="2400" dirty="0"/>
              <a:t>とは、科学におけるロジカルプレゼンテーションです。</a:t>
            </a:r>
            <a:endParaRPr lang="en-US" altLang="ja-JP" sz="2400" dirty="0"/>
          </a:p>
          <a:p>
            <a:pPr lvl="1"/>
            <a:r>
              <a:rPr lang="ja-JP" altLang="en-US" sz="2400" dirty="0"/>
              <a:t>或る程度パターン化されており、技術として習得可能です。</a:t>
            </a:r>
            <a:endParaRPr lang="en-US" altLang="ja-JP" sz="2400" dirty="0"/>
          </a:p>
          <a:p>
            <a:pPr lvl="1"/>
            <a:r>
              <a:rPr lang="ja-JP" altLang="en-US" sz="2400" dirty="0"/>
              <a:t>裏を返すば、</a:t>
            </a:r>
            <a:r>
              <a:rPr lang="en-US" altLang="ja-JP" sz="2400" dirty="0"/>
              <a:t>SW</a:t>
            </a:r>
            <a:r>
              <a:rPr lang="ja-JP" altLang="en-US" sz="2400" dirty="0"/>
              <a:t>に則っていない論文は</a:t>
            </a:r>
            <a:r>
              <a:rPr lang="en-US" altLang="ja-JP" sz="2400" dirty="0"/>
              <a:t>REJECT</a:t>
            </a:r>
            <a:r>
              <a:rPr lang="ja-JP" altLang="en-US" sz="2400" dirty="0"/>
              <a:t>されます。</a:t>
            </a:r>
            <a:endParaRPr lang="en-US" altLang="ja-JP" sz="2400" dirty="0"/>
          </a:p>
          <a:p>
            <a:pPr lvl="1"/>
            <a:r>
              <a:rPr lang="ja-JP" altLang="en-US" sz="2400" dirty="0"/>
              <a:t>論文原稿の執筆に慣れてない人は、</a:t>
            </a:r>
            <a:r>
              <a:rPr lang="en-US" altLang="ja-JP" sz="2400" dirty="0"/>
              <a:t>SW</a:t>
            </a:r>
            <a:r>
              <a:rPr lang="ja-JP" altLang="en-US" sz="2400" dirty="0"/>
              <a:t>に関する教科書をまず一冊読みましょう。</a:t>
            </a:r>
            <a:endParaRPr lang="en-US" altLang="ja-JP" sz="24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009" y="3436030"/>
            <a:ext cx="2168751" cy="304501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7333" y="3564092"/>
            <a:ext cx="2086735" cy="2867803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793362" y="6520310"/>
            <a:ext cx="28520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環境研・花崎さんのおススメ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886484" y="6520310"/>
            <a:ext cx="2646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北大・稲津さんのおススメ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DF1D78E-2E5F-922B-B662-306F6FFDC782}"/>
              </a:ext>
            </a:extLst>
          </p:cNvPr>
          <p:cNvSpPr txBox="1"/>
          <p:nvPr/>
        </p:nvSpPr>
        <p:spPr>
          <a:xfrm>
            <a:off x="8330725" y="6520310"/>
            <a:ext cx="2031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小槻さんのおススメ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F09B06F-7728-583C-325C-FDBF83DF366E}"/>
              </a:ext>
            </a:extLst>
          </p:cNvPr>
          <p:cNvSpPr txBox="1"/>
          <p:nvPr/>
        </p:nvSpPr>
        <p:spPr>
          <a:xfrm>
            <a:off x="8594884" y="491039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サーベイ中</a:t>
            </a:r>
          </a:p>
        </p:txBody>
      </p:sp>
    </p:spTree>
    <p:extLst>
      <p:ext uri="{BB962C8B-B14F-4D97-AF65-F5344CB8AC3E}">
        <p14:creationId xmlns:p14="http://schemas.microsoft.com/office/powerpoint/2010/main" val="894345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Scientific Writing: </a:t>
            </a:r>
            <a:r>
              <a:rPr lang="ja-JP" altLang="en-US" dirty="0"/>
              <a:t>導入</a:t>
            </a:r>
            <a:endParaRPr kumimoji="1" lang="ja-JP" altLang="en-US" dirty="0"/>
          </a:p>
        </p:txBody>
      </p:sp>
      <p:sp>
        <p:nvSpPr>
          <p:cNvPr id="2" name="コンテンツ プレースホルダー 1"/>
          <p:cNvSpPr>
            <a:spLocks noGrp="1"/>
          </p:cNvSpPr>
          <p:nvPr>
            <p:ph idx="10"/>
          </p:nvPr>
        </p:nvSpPr>
        <p:spPr>
          <a:xfrm>
            <a:off x="159769" y="971909"/>
            <a:ext cx="11841731" cy="5554800"/>
          </a:xfrm>
        </p:spPr>
        <p:txBody>
          <a:bodyPr>
            <a:noAutofit/>
          </a:bodyPr>
          <a:lstStyle/>
          <a:p>
            <a:r>
              <a:rPr lang="ja-JP" altLang="en-US" sz="2800" b="1" dirty="0"/>
              <a:t>テンプレは、日本語</a:t>
            </a:r>
            <a:r>
              <a:rPr lang="en-US" altLang="ja-JP" sz="2800" b="1" dirty="0"/>
              <a:t>/</a:t>
            </a:r>
            <a:r>
              <a:rPr lang="ja-JP" altLang="en-US" sz="2800" b="1" dirty="0"/>
              <a:t>英語の論文関係なく使えます</a:t>
            </a:r>
            <a:r>
              <a:rPr lang="ja-JP" altLang="en-US" sz="2800" dirty="0"/>
              <a:t>。</a:t>
            </a:r>
            <a:endParaRPr lang="en-US" altLang="ja-JP" sz="2800" dirty="0"/>
          </a:p>
          <a:p>
            <a:pPr lvl="1"/>
            <a:r>
              <a:rPr lang="ja-JP" altLang="en-US" sz="2400" dirty="0"/>
              <a:t>「英語の論文を書けない」という声を聞くことがあります。しかし、日本語・英語という言語問題でなく、「科学論文が書けない」場合が多いのではないかと、小槻は思ってます。</a:t>
            </a:r>
            <a:endParaRPr lang="en-US" altLang="ja-JP" sz="2400" dirty="0"/>
          </a:p>
          <a:p>
            <a:pPr lvl="1"/>
            <a:r>
              <a:rPr lang="ja-JP" altLang="en-US" sz="2400" dirty="0"/>
              <a:t>英語は、日本語よりも論理的な言語であり、明確な論理が問われます。</a:t>
            </a:r>
            <a:endParaRPr kumimoji="1" lang="en-US" altLang="ja-JP" sz="2000" dirty="0"/>
          </a:p>
          <a:p>
            <a:r>
              <a:rPr kumimoji="1" lang="ja-JP" altLang="en-US" sz="2800" b="1" dirty="0"/>
              <a:t>「査読付き論文は書</a:t>
            </a:r>
            <a:r>
              <a:rPr lang="ja-JP" altLang="en-US" sz="2800" b="1" dirty="0"/>
              <a:t>いたことある</a:t>
            </a:r>
            <a:r>
              <a:rPr kumimoji="1" lang="ja-JP" altLang="en-US" sz="2800" b="1" dirty="0"/>
              <a:t>」という場合も、馬鹿にせず一度</a:t>
            </a:r>
            <a:r>
              <a:rPr kumimoji="1" lang="en-US" altLang="ja-JP" sz="2800" b="1" dirty="0"/>
              <a:t>template</a:t>
            </a:r>
            <a:r>
              <a:rPr lang="ja-JP" altLang="en-US" sz="2800" b="1" dirty="0"/>
              <a:t>通りにやってみましょう。</a:t>
            </a:r>
            <a:endParaRPr lang="en-US" altLang="ja-JP" sz="2800" b="1" dirty="0"/>
          </a:p>
          <a:p>
            <a:pPr lvl="1"/>
            <a:r>
              <a:rPr lang="ja-JP" altLang="en-US" sz="2400" dirty="0"/>
              <a:t>作業の効率化に気が付くはずです。</a:t>
            </a:r>
            <a:endParaRPr kumimoji="1" lang="en-US" altLang="ja-JP" sz="2000" dirty="0"/>
          </a:p>
          <a:p>
            <a:r>
              <a:rPr lang="ja-JP" altLang="en-US" sz="2800" b="1" dirty="0"/>
              <a:t>実験前に手順を踏めるようになったら、一段高みに登ることができます。</a:t>
            </a:r>
            <a:endParaRPr kumimoji="1" lang="en-US" altLang="ja-JP" sz="2800" b="1" dirty="0"/>
          </a:p>
          <a:p>
            <a:pPr lvl="1"/>
            <a:r>
              <a:rPr lang="ja-JP" altLang="en-US" sz="2400" dirty="0"/>
              <a:t>必要な</a:t>
            </a:r>
            <a:r>
              <a:rPr kumimoji="1" lang="ja-JP" altLang="en-US" sz="2400" dirty="0"/>
              <a:t>実験・解析・図が明確になり、</a:t>
            </a:r>
            <a:r>
              <a:rPr lang="ja-JP" altLang="en-US" sz="2400" dirty="0"/>
              <a:t>効率</a:t>
            </a:r>
            <a:r>
              <a:rPr kumimoji="1" lang="ja-JP" altLang="en-US" sz="2400" dirty="0"/>
              <a:t>が上がります</a:t>
            </a:r>
            <a:endParaRPr kumimoji="1" lang="en-US" altLang="ja-JP" sz="2400" dirty="0"/>
          </a:p>
          <a:p>
            <a:pPr lvl="1"/>
            <a:r>
              <a:rPr kumimoji="1" lang="ja-JP" altLang="en-US" sz="2400" dirty="0"/>
              <a:t>仮説演繹のスキルが上がり、科学者として成長できます。</a:t>
            </a:r>
            <a:endParaRPr kumimoji="1" lang="en-US" altLang="ja-JP" sz="2400" dirty="0"/>
          </a:p>
          <a:p>
            <a:pPr lvl="1"/>
            <a:r>
              <a:rPr lang="ja-JP" altLang="en-US" sz="2400" dirty="0"/>
              <a:t>ただし、３本くらい論文を書いてから身に着けてください。博士取得まではお勧めしません。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35471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何故 </a:t>
            </a:r>
            <a:r>
              <a:rPr lang="en-US" altLang="ja-JP" dirty="0"/>
              <a:t>Scientific</a:t>
            </a:r>
            <a:r>
              <a:rPr kumimoji="1" lang="en-US" altLang="ja-JP" dirty="0"/>
              <a:t> Writing </a:t>
            </a:r>
            <a:r>
              <a:rPr kumimoji="1" lang="ja-JP" altLang="en-US" dirty="0"/>
              <a:t>？</a:t>
            </a:r>
          </a:p>
        </p:txBody>
      </p:sp>
      <p:sp>
        <p:nvSpPr>
          <p:cNvPr id="12" name="コンテンツ プレースホルダー 1">
            <a:extLst>
              <a:ext uri="{FF2B5EF4-FFF2-40B4-BE49-F238E27FC236}">
                <a16:creationId xmlns:a16="http://schemas.microsoft.com/office/drawing/2014/main" id="{1F0BC445-7E0C-0378-C3CB-A47EF30AAA4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61925" y="852210"/>
            <a:ext cx="11925300" cy="5554800"/>
          </a:xfrm>
        </p:spPr>
        <p:txBody>
          <a:bodyPr>
            <a:normAutofit/>
          </a:bodyPr>
          <a:lstStyle/>
          <a:p>
            <a:r>
              <a:rPr lang="en-US" altLang="ja-JP" sz="2800" b="1" dirty="0"/>
              <a:t>(1) </a:t>
            </a:r>
            <a:r>
              <a:rPr lang="ja-JP" altLang="en-US" sz="2800" b="1" dirty="0"/>
              <a:t>論文が受理されるため</a:t>
            </a:r>
            <a:endParaRPr lang="en-US" altLang="ja-JP" sz="2800" b="1" dirty="0"/>
          </a:p>
          <a:p>
            <a:pPr lvl="1"/>
            <a:r>
              <a:rPr lang="en-US" altLang="ja-JP" sz="2400" dirty="0"/>
              <a:t>SW</a:t>
            </a:r>
            <a:r>
              <a:rPr lang="ja-JP" altLang="en-US" sz="2400" dirty="0"/>
              <a:t>出来ていないと、そもそも査読者に読んで貰えません。</a:t>
            </a:r>
            <a:endParaRPr lang="en-US" altLang="ja-JP" sz="2400" dirty="0"/>
          </a:p>
          <a:p>
            <a:r>
              <a:rPr lang="en-US" altLang="ja-JP" sz="2800" b="1" dirty="0"/>
              <a:t>(2) </a:t>
            </a:r>
            <a:r>
              <a:rPr lang="ja-JP" altLang="en-US" sz="2800" b="1" dirty="0"/>
              <a:t>効率のため</a:t>
            </a:r>
            <a:endParaRPr lang="en-US" altLang="ja-JP" sz="2800" b="1" dirty="0"/>
          </a:p>
          <a:p>
            <a:pPr lvl="1"/>
            <a:r>
              <a:rPr lang="ja-JP" altLang="en-US" sz="2400" dirty="0"/>
              <a:t>先にロジックを固めた方が、圧倒的に効率的です。</a:t>
            </a:r>
            <a:endParaRPr lang="en-US" altLang="ja-JP" sz="2400" dirty="0"/>
          </a:p>
          <a:p>
            <a:pPr lvl="1"/>
            <a:r>
              <a:rPr lang="ja-JP" altLang="en-US" sz="2400" dirty="0"/>
              <a:t>教員としても</a:t>
            </a:r>
            <a:r>
              <a:rPr lang="en-US" altLang="ja-JP" sz="2400" dirty="0"/>
              <a:t>Review</a:t>
            </a:r>
            <a:r>
              <a:rPr lang="ja-JP" altLang="en-US" sz="2400" dirty="0"/>
              <a:t>ラクになります。出来上がったものを持って込まれても、コメントできないです。内容がひどいと、そもそも、からやり直しになります。</a:t>
            </a:r>
            <a:endParaRPr lang="en-US" altLang="ja-JP" sz="2400" dirty="0"/>
          </a:p>
        </p:txBody>
      </p:sp>
      <p:pic>
        <p:nvPicPr>
          <p:cNvPr id="1026" name="Picture 2" descr="いろいろな木のイラスト「木の実・小鳥・キャラクター・枯れ木」 | かわいいフリー素材集 いらすとや">
            <a:extLst>
              <a:ext uri="{FF2B5EF4-FFF2-40B4-BE49-F238E27FC236}">
                <a16:creationId xmlns:a16="http://schemas.microsoft.com/office/drawing/2014/main" id="{49266BED-8256-000F-2696-53B464EAA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324" y="3633551"/>
            <a:ext cx="1942253" cy="260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木のイラスト（横からと上から） | かわいいフリー素材集 いらすとや">
            <a:extLst>
              <a:ext uri="{FF2B5EF4-FFF2-40B4-BE49-F238E27FC236}">
                <a16:creationId xmlns:a16="http://schemas.microsoft.com/office/drawing/2014/main" id="{EF6999EE-EB61-B3FF-5CD6-080D934BA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496" y="3505201"/>
            <a:ext cx="2209621" cy="287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D90EFD4-0268-4E85-4C64-6047DBB3D185}"/>
              </a:ext>
            </a:extLst>
          </p:cNvPr>
          <p:cNvSpPr txBox="1"/>
          <p:nvPr/>
        </p:nvSpPr>
        <p:spPr>
          <a:xfrm>
            <a:off x="926627" y="6235335"/>
            <a:ext cx="23567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/>
              <a:t>(1)</a:t>
            </a:r>
            <a:r>
              <a:rPr lang="ja-JP" altLang="en-US" dirty="0"/>
              <a:t> 論文の骨格・論理</a:t>
            </a:r>
            <a:endParaRPr lang="en-US" altLang="ja-JP" dirty="0"/>
          </a:p>
          <a:p>
            <a:pPr algn="ctr"/>
            <a:r>
              <a:rPr lang="ja-JP" altLang="en-US" dirty="0"/>
              <a:t>を作る </a:t>
            </a:r>
            <a:r>
              <a:rPr lang="en-US" altLang="ja-JP" dirty="0"/>
              <a:t>(</a:t>
            </a:r>
            <a:r>
              <a:rPr lang="ja-JP" altLang="en-US" dirty="0"/>
              <a:t>スケルトン</a:t>
            </a:r>
            <a:r>
              <a:rPr lang="en-US" altLang="ja-JP" dirty="0"/>
              <a:t>)</a:t>
            </a:r>
            <a:endParaRPr lang="ja-JP" altLang="en-US" dirty="0"/>
          </a:p>
        </p:txBody>
      </p:sp>
      <p:pic>
        <p:nvPicPr>
          <p:cNvPr id="1030" name="Picture 6" descr="木の成長過程のイラスト | かわいいフリー素材集 いらすとや">
            <a:extLst>
              <a:ext uri="{FF2B5EF4-FFF2-40B4-BE49-F238E27FC236}">
                <a16:creationId xmlns:a16="http://schemas.microsoft.com/office/drawing/2014/main" id="{AAA3693A-F1FD-AD56-80C5-DE868B383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473" y="3325897"/>
            <a:ext cx="2308599" cy="3068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DF4CBE9-23DA-34F3-2637-7EADE48D6E8F}"/>
              </a:ext>
            </a:extLst>
          </p:cNvPr>
          <p:cNvSpPr txBox="1"/>
          <p:nvPr/>
        </p:nvSpPr>
        <p:spPr>
          <a:xfrm>
            <a:off x="4066896" y="6235335"/>
            <a:ext cx="16642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/>
              <a:t>(2)</a:t>
            </a:r>
            <a:r>
              <a:rPr lang="ja-JP" altLang="en-US" dirty="0"/>
              <a:t> パラグラフ</a:t>
            </a:r>
            <a:endParaRPr lang="en-US" altLang="ja-JP" dirty="0"/>
          </a:p>
          <a:p>
            <a:pPr algn="ctr"/>
            <a:r>
              <a:rPr lang="ja-JP" altLang="en-US" dirty="0"/>
              <a:t>を作成する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5E07AE1-A7F0-9DA6-1092-A4DCF96FC5E7}"/>
              </a:ext>
            </a:extLst>
          </p:cNvPr>
          <p:cNvSpPr txBox="1"/>
          <p:nvPr/>
        </p:nvSpPr>
        <p:spPr>
          <a:xfrm>
            <a:off x="6539137" y="6235335"/>
            <a:ext cx="2000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/>
              <a:t>(3)</a:t>
            </a:r>
            <a:r>
              <a:rPr lang="ja-JP" altLang="en-US" dirty="0"/>
              <a:t> 各パラグラフ</a:t>
            </a:r>
            <a:endParaRPr lang="en-US" altLang="ja-JP" dirty="0"/>
          </a:p>
          <a:p>
            <a:pPr algn="ctr"/>
            <a:r>
              <a:rPr lang="ja-JP" altLang="en-US" dirty="0"/>
              <a:t>を書き下す </a:t>
            </a:r>
            <a:r>
              <a:rPr lang="en-US" altLang="ja-JP" dirty="0"/>
              <a:t>(</a:t>
            </a:r>
            <a:r>
              <a:rPr lang="ja-JP" altLang="en-US" dirty="0"/>
              <a:t>論文</a:t>
            </a:r>
            <a:r>
              <a:rPr lang="en-US" altLang="ja-JP" dirty="0"/>
              <a:t>)</a:t>
            </a:r>
            <a:endParaRPr lang="ja-JP" altLang="en-US" dirty="0"/>
          </a:p>
        </p:txBody>
      </p:sp>
      <p:pic>
        <p:nvPicPr>
          <p:cNvPr id="1032" name="Picture 8" descr="春の木のイラスト | かわいいフリー素材集 いらすとや">
            <a:extLst>
              <a:ext uri="{FF2B5EF4-FFF2-40B4-BE49-F238E27FC236}">
                <a16:creationId xmlns:a16="http://schemas.microsoft.com/office/drawing/2014/main" id="{06452E3D-1E40-A6F9-18F1-82763680E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012" y="3440812"/>
            <a:ext cx="2248159" cy="287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8486CD3-582B-CAFD-6859-8966B9870F91}"/>
              </a:ext>
            </a:extLst>
          </p:cNvPr>
          <p:cNvSpPr txBox="1"/>
          <p:nvPr/>
        </p:nvSpPr>
        <p:spPr>
          <a:xfrm>
            <a:off x="9621242" y="6235335"/>
            <a:ext cx="17027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/>
              <a:t>(4)</a:t>
            </a:r>
            <a:r>
              <a:rPr lang="ja-JP" altLang="en-US" dirty="0"/>
              <a:t> 推敲する</a:t>
            </a:r>
            <a:endParaRPr lang="en-US" altLang="ja-JP" dirty="0"/>
          </a:p>
          <a:p>
            <a:pPr algn="ctr"/>
            <a:r>
              <a:rPr lang="en-US" altLang="ja-JP" dirty="0"/>
              <a:t>(</a:t>
            </a:r>
            <a:r>
              <a:rPr lang="en-US" altLang="ja-JP" dirty="0">
                <a:sym typeface="Wingdings" panose="05000000000000000000" pitchFamily="2" charset="2"/>
              </a:rPr>
              <a:t></a:t>
            </a:r>
            <a:r>
              <a:rPr lang="ja-JP" altLang="en-US" dirty="0"/>
              <a:t>論文投稿へ</a:t>
            </a:r>
            <a:r>
              <a:rPr lang="en-US" altLang="ja-JP" dirty="0"/>
              <a:t>)</a:t>
            </a:r>
            <a:endParaRPr lang="ja-JP" altLang="en-US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4D395EA-1EC2-4EE6-8018-9C2532819DB2}"/>
              </a:ext>
            </a:extLst>
          </p:cNvPr>
          <p:cNvSpPr/>
          <p:nvPr/>
        </p:nvSpPr>
        <p:spPr>
          <a:xfrm>
            <a:off x="926628" y="3556000"/>
            <a:ext cx="2308599" cy="3271520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70E53B6-6A70-099D-8D29-66514A6DDC5B}"/>
              </a:ext>
            </a:extLst>
          </p:cNvPr>
          <p:cNvSpPr txBox="1"/>
          <p:nvPr/>
        </p:nvSpPr>
        <p:spPr>
          <a:xfrm>
            <a:off x="2385750" y="357519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</a:rPr>
              <a:t>本資料</a:t>
            </a:r>
          </a:p>
        </p:txBody>
      </p:sp>
    </p:spTree>
    <p:extLst>
      <p:ext uri="{BB962C8B-B14F-4D97-AF65-F5344CB8AC3E}">
        <p14:creationId xmlns:p14="http://schemas.microsoft.com/office/powerpoint/2010/main" val="180044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Scientific Writing: </a:t>
            </a:r>
            <a:r>
              <a:rPr lang="ja-JP" altLang="en-US" dirty="0"/>
              <a:t>手順</a:t>
            </a:r>
            <a:endParaRPr kumimoji="1" lang="ja-JP" altLang="en-US" dirty="0"/>
          </a:p>
        </p:txBody>
      </p:sp>
      <p:sp>
        <p:nvSpPr>
          <p:cNvPr id="2" name="コンテンツ プレースホルダー 1"/>
          <p:cNvSpPr>
            <a:spLocks noGrp="1"/>
          </p:cNvSpPr>
          <p:nvPr>
            <p:ph idx="10"/>
          </p:nvPr>
        </p:nvSpPr>
        <p:spPr>
          <a:xfrm>
            <a:off x="95250" y="883778"/>
            <a:ext cx="12125325" cy="6004130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b="1" dirty="0"/>
              <a:t>Step 0-1: </a:t>
            </a:r>
            <a:r>
              <a:rPr lang="ja-JP" altLang="en-US" b="1" dirty="0"/>
              <a:t>準備</a:t>
            </a:r>
            <a:endParaRPr lang="en-US" altLang="ja-JP" dirty="0"/>
          </a:p>
          <a:p>
            <a:pPr lvl="1"/>
            <a:r>
              <a:rPr lang="ja-JP" altLang="en-US" dirty="0"/>
              <a:t>慣れないうちは、</a:t>
            </a:r>
            <a:r>
              <a:rPr lang="ja-JP" altLang="en-US" dirty="0">
                <a:solidFill>
                  <a:srgbClr val="FF0000"/>
                </a:solidFill>
              </a:rPr>
              <a:t>関連する</a:t>
            </a:r>
            <a:r>
              <a:rPr lang="en-US" altLang="ja-JP" dirty="0">
                <a:solidFill>
                  <a:srgbClr val="FF0000"/>
                </a:solidFill>
              </a:rPr>
              <a:t>Full Paper</a:t>
            </a:r>
            <a:r>
              <a:rPr lang="ja-JP" altLang="en-US" dirty="0">
                <a:solidFill>
                  <a:srgbClr val="FF0000"/>
                </a:solidFill>
              </a:rPr>
              <a:t>を３本全部読む</a:t>
            </a:r>
            <a:r>
              <a:rPr lang="ja-JP" altLang="en-US" dirty="0"/>
              <a:t> </a:t>
            </a:r>
            <a:r>
              <a:rPr lang="en-US" altLang="ja-JP" dirty="0"/>
              <a:t>(</a:t>
            </a:r>
            <a:r>
              <a:rPr lang="ja-JP" altLang="en-US" dirty="0"/>
              <a:t>目安</a:t>
            </a:r>
            <a:r>
              <a:rPr lang="en-US" altLang="ja-JP" dirty="0"/>
              <a:t>: </a:t>
            </a:r>
            <a:r>
              <a:rPr lang="ja-JP" altLang="en-US" dirty="0"/>
              <a:t>自分が</a:t>
            </a:r>
            <a:r>
              <a:rPr lang="en-US" altLang="ja-JP" dirty="0"/>
              <a:t>Full Paper</a:t>
            </a:r>
            <a:r>
              <a:rPr lang="ja-JP" altLang="en-US" dirty="0"/>
              <a:t>を</a:t>
            </a:r>
            <a:r>
              <a:rPr lang="en-US" altLang="ja-JP" dirty="0"/>
              <a:t>3</a:t>
            </a:r>
            <a:r>
              <a:rPr lang="ja-JP" altLang="en-US" dirty="0"/>
              <a:t>本出すまで</a:t>
            </a:r>
            <a:r>
              <a:rPr lang="en-US" altLang="ja-JP" dirty="0"/>
              <a:t>)</a:t>
            </a:r>
          </a:p>
          <a:p>
            <a:pPr lvl="2"/>
            <a:r>
              <a:rPr lang="ja-JP" altLang="en-US" dirty="0"/>
              <a:t>目を通すのではなく、最初から最後まで、全部読む</a:t>
            </a:r>
            <a:endParaRPr lang="en-US" altLang="ja-JP" dirty="0"/>
          </a:p>
          <a:p>
            <a:pPr lvl="2"/>
            <a:r>
              <a:rPr lang="ja-JP" altLang="en-US" dirty="0"/>
              <a:t>これにより</a:t>
            </a:r>
            <a:r>
              <a:rPr lang="en-US" altLang="ja-JP" dirty="0"/>
              <a:t>: </a:t>
            </a:r>
            <a:r>
              <a:rPr lang="ja-JP" altLang="en-US" dirty="0"/>
              <a:t>作るべき図、論理構成、使える英単語 を手に入れることが出来ます。</a:t>
            </a:r>
            <a:endParaRPr lang="en-US" altLang="ja-JP" dirty="0"/>
          </a:p>
          <a:p>
            <a:pPr lvl="1"/>
            <a:r>
              <a:rPr lang="ja-JP" altLang="en-US" dirty="0"/>
              <a:t>読むべき論文が分からなければ、教員に相談しましょう。</a:t>
            </a:r>
            <a:endParaRPr lang="en-US" altLang="ja-JP" dirty="0"/>
          </a:p>
          <a:p>
            <a:r>
              <a:rPr lang="en-US" altLang="ja-JP" b="1" dirty="0"/>
              <a:t>Step 0-2: </a:t>
            </a:r>
            <a:r>
              <a:rPr lang="ja-JP" altLang="en-US" b="1" dirty="0"/>
              <a:t>穴埋め</a:t>
            </a:r>
            <a:endParaRPr lang="en-US" altLang="ja-JP" dirty="0"/>
          </a:p>
          <a:p>
            <a:pPr lvl="1"/>
            <a:r>
              <a:rPr lang="ja-JP" altLang="en-US" dirty="0"/>
              <a:t>以下の質問をまずは埋めて下さい。</a:t>
            </a:r>
            <a:endParaRPr lang="en-US" altLang="ja-JP" dirty="0"/>
          </a:p>
          <a:p>
            <a:pPr lvl="1"/>
            <a:r>
              <a:rPr lang="ja-JP" altLang="en-US" dirty="0"/>
              <a:t>スケルトンを作成する</a:t>
            </a:r>
            <a:r>
              <a:rPr lang="en-US" altLang="ja-JP" dirty="0"/>
              <a:t>First Step</a:t>
            </a:r>
            <a:r>
              <a:rPr lang="ja-JP" altLang="en-US" dirty="0"/>
              <a:t>です。</a:t>
            </a:r>
            <a:endParaRPr kumimoji="1" lang="en-US" altLang="ja-JP" dirty="0"/>
          </a:p>
          <a:p>
            <a:r>
              <a:rPr lang="en-US" altLang="ja-JP" b="1" dirty="0"/>
              <a:t>Step 1: </a:t>
            </a:r>
            <a:r>
              <a:rPr lang="ja-JP" altLang="en-US" b="1" dirty="0"/>
              <a:t>スケルトン</a:t>
            </a:r>
            <a:endParaRPr lang="en-US" altLang="ja-JP" b="1" dirty="0"/>
          </a:p>
          <a:p>
            <a:pPr lvl="1"/>
            <a:r>
              <a:rPr lang="ja-JP" altLang="en-US" dirty="0"/>
              <a:t>論理と使用する作図を完成させる</a:t>
            </a:r>
            <a:endParaRPr lang="en-US" altLang="ja-JP" dirty="0"/>
          </a:p>
          <a:p>
            <a:pPr lvl="1"/>
            <a:r>
              <a:rPr lang="ja-JP" altLang="en-US" dirty="0"/>
              <a:t>スケルトン作成までは、日本語でも英語でも構いません。</a:t>
            </a:r>
            <a:endParaRPr lang="en-US" altLang="ja-JP" dirty="0"/>
          </a:p>
          <a:p>
            <a:pPr lvl="1"/>
            <a:r>
              <a:rPr lang="ja-JP" altLang="en-US" dirty="0">
                <a:solidFill>
                  <a:srgbClr val="FF0000"/>
                </a:solidFill>
              </a:rPr>
              <a:t>ここまで出来たら、一度、教員に見せてください</a:t>
            </a:r>
            <a:r>
              <a:rPr lang="ja-JP" altLang="en-US" dirty="0"/>
              <a:t>。</a:t>
            </a:r>
            <a:endParaRPr lang="en-US" altLang="ja-JP" dirty="0"/>
          </a:p>
          <a:p>
            <a:r>
              <a:rPr lang="en-US" altLang="ja-JP" b="1" dirty="0"/>
              <a:t>Step 2: </a:t>
            </a:r>
            <a:r>
              <a:rPr lang="ja-JP" altLang="en-US" b="1" dirty="0"/>
              <a:t>パラグラフ</a:t>
            </a:r>
            <a:endParaRPr lang="en-US" altLang="ja-JP" b="1" dirty="0"/>
          </a:p>
          <a:p>
            <a:pPr lvl="1"/>
            <a:r>
              <a:rPr lang="ja-JP" altLang="en-US" dirty="0"/>
              <a:t>論文を書きだす前に、一度箇条書きにしてみましょう。</a:t>
            </a:r>
            <a:endParaRPr lang="en-US" altLang="ja-JP" dirty="0"/>
          </a:p>
          <a:p>
            <a:pPr lvl="1"/>
            <a:r>
              <a:rPr lang="ja-JP" altLang="en-US" dirty="0"/>
              <a:t>研究室で参考になるパラグラフをこちらに置いています。</a:t>
            </a:r>
            <a:endParaRPr lang="en-US" altLang="ja-JP" dirty="0"/>
          </a:p>
          <a:p>
            <a:pPr lvl="2"/>
            <a:r>
              <a:rPr lang="en-US" altLang="ja-JP" dirty="0"/>
              <a:t>\OneDrive - </a:t>
            </a:r>
            <a:r>
              <a:rPr lang="ja-JP" altLang="en-US" dirty="0"/>
              <a:t>国立大学法人千葉大学</a:t>
            </a:r>
            <a:r>
              <a:rPr lang="en-US" altLang="ja-JP" dirty="0"/>
              <a:t>\Kotsuki-Lab2-Public\★WIP★_</a:t>
            </a:r>
            <a:r>
              <a:rPr lang="en-US" altLang="ja-JP" dirty="0" err="1"/>
              <a:t>WriteManuscript</a:t>
            </a:r>
            <a:r>
              <a:rPr lang="en-US" altLang="ja-JP" dirty="0"/>
              <a:t>(</a:t>
            </a:r>
            <a:r>
              <a:rPr lang="ja-JP" altLang="en-US" dirty="0"/>
              <a:t>論文投稿に向けて</a:t>
            </a:r>
            <a:r>
              <a:rPr lang="en-US" altLang="ja-JP" dirty="0"/>
              <a:t>)</a:t>
            </a:r>
          </a:p>
          <a:p>
            <a:pPr lvl="3"/>
            <a:r>
              <a:rPr lang="en-US" altLang="ja-JP" dirty="0"/>
              <a:t>★Step02_Paragraph_example(Muto_HESS2024)_jpn.docx</a:t>
            </a:r>
          </a:p>
          <a:p>
            <a:pPr lvl="5"/>
            <a:endParaRPr kumimoji="1" lang="en-US" altLang="ja-JP" dirty="0"/>
          </a:p>
        </p:txBody>
      </p:sp>
      <p:pic>
        <p:nvPicPr>
          <p:cNvPr id="4" name="Picture 2" descr="いろいろな木のイラスト「木の実・小鳥・キャラクター・枯れ木」 | かわいいフリー素材集 いらすとや">
            <a:extLst>
              <a:ext uri="{FF2B5EF4-FFF2-40B4-BE49-F238E27FC236}">
                <a16:creationId xmlns:a16="http://schemas.microsoft.com/office/drawing/2014/main" id="{49266BED-8256-000F-2696-53B464EAA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814" y="2156576"/>
            <a:ext cx="1942253" cy="260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木の成長過程のイラスト | かわいいフリー素材集 いらすとや">
            <a:extLst>
              <a:ext uri="{FF2B5EF4-FFF2-40B4-BE49-F238E27FC236}">
                <a16:creationId xmlns:a16="http://schemas.microsoft.com/office/drawing/2014/main" id="{AAA3693A-F1FD-AD56-80C5-DE868B383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1976" y="2873860"/>
            <a:ext cx="2308599" cy="3068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066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>
          <a:xfrm>
            <a:off x="757200" y="2410460"/>
            <a:ext cx="10677600" cy="2387600"/>
          </a:xfrm>
        </p:spPr>
        <p:txBody>
          <a:bodyPr/>
          <a:lstStyle/>
          <a:p>
            <a:r>
              <a:rPr lang="en-US" altLang="ja-JP" dirty="0"/>
              <a:t>Step 0: F</a:t>
            </a:r>
            <a:r>
              <a:rPr kumimoji="1" lang="en-US" altLang="ja-JP" dirty="0"/>
              <a:t>ill in the blanks</a:t>
            </a:r>
            <a:br>
              <a:rPr kumimoji="1" lang="en-US" altLang="ja-JP" dirty="0"/>
            </a:br>
            <a:r>
              <a:rPr kumimoji="1" lang="en-US" altLang="ja-JP" dirty="0"/>
              <a:t>(</a:t>
            </a:r>
            <a:r>
              <a:rPr lang="en-US" altLang="ja-JP" dirty="0"/>
              <a:t>Skelton </a:t>
            </a:r>
            <a:r>
              <a:rPr kumimoji="1" lang="en-US" altLang="ja-JP" dirty="0"/>
              <a:t>Template)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87620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Template: Introduction (1) </a:t>
            </a:r>
            <a:r>
              <a:rPr lang="ja-JP" altLang="en-US" dirty="0"/>
              <a:t>社会・科学的文脈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>
              <a:lnSpc>
                <a:spcPct val="95000"/>
              </a:lnSpc>
              <a:buFont typeface="メイリオ" panose="020B0604030504040204" pitchFamily="50" charset="-128"/>
              <a:buChar char="‣"/>
            </a:pPr>
            <a:r>
              <a:rPr lang="en-US" altLang="ja-JP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</a:rPr>
              <a:t>Q: </a:t>
            </a: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</a:rPr>
              <a:t>どんな社会的 </a:t>
            </a:r>
            <a:r>
              <a:rPr lang="en-US" altLang="ja-JP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</a:rPr>
              <a:t>and </a:t>
            </a: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</a:rPr>
              <a:t>科学的課題がありますか？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</a:endParaRPr>
          </a:p>
          <a:p>
            <a:pPr>
              <a:lnSpc>
                <a:spcPct val="95000"/>
              </a:lnSpc>
              <a:buFont typeface="メイリオ" panose="020B0604030504040204" pitchFamily="50" charset="-128"/>
              <a:buChar char="‣"/>
            </a:pPr>
            <a:r>
              <a:rPr lang="en-US" altLang="ja-JP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</a:rPr>
              <a:t>Q: What are social and scientific issues?</a:t>
            </a:r>
          </a:p>
          <a:p>
            <a:pPr lvl="1">
              <a:lnSpc>
                <a:spcPct val="95000"/>
              </a:lnSpc>
              <a:buFont typeface="メイリオ" panose="020B0604030504040204" pitchFamily="50" charset="-128"/>
              <a:buChar char="‣"/>
            </a:pPr>
            <a:r>
              <a:rPr lang="en-US" altLang="ja-JP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</a:rPr>
              <a:t>A: ~~~</a:t>
            </a:r>
          </a:p>
          <a:p>
            <a:pPr>
              <a:lnSpc>
                <a:spcPct val="95000"/>
              </a:lnSpc>
              <a:buFont typeface="メイリオ" panose="020B0604030504040204" pitchFamily="50" charset="-128"/>
              <a:buChar char="‣"/>
            </a:pP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</a:endParaRPr>
          </a:p>
          <a:p>
            <a:pPr>
              <a:lnSpc>
                <a:spcPct val="95000"/>
              </a:lnSpc>
              <a:buFont typeface="メイリオ" panose="020B0604030504040204" pitchFamily="50" charset="-128"/>
              <a:buChar char="‣"/>
            </a:pPr>
            <a:r>
              <a:rPr lang="en-US" altLang="ja-JP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</a:rPr>
              <a:t>Q: </a:t>
            </a: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</a:rPr>
              <a:t>その解決にはどんな研究が必要ですか？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</a:endParaRPr>
          </a:p>
          <a:p>
            <a:pPr>
              <a:lnSpc>
                <a:spcPct val="95000"/>
              </a:lnSpc>
              <a:buFont typeface="メイリオ" panose="020B0604030504040204" pitchFamily="50" charset="-128"/>
              <a:buChar char="‣"/>
            </a:pPr>
            <a:r>
              <a:rPr lang="en-US" altLang="ja-JP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</a:rPr>
              <a:t>Q: What kinds of researches are necessary for the issue?</a:t>
            </a:r>
          </a:p>
          <a:p>
            <a:pPr lvl="1">
              <a:lnSpc>
                <a:spcPct val="95000"/>
              </a:lnSpc>
              <a:buFont typeface="メイリオ" panose="020B0604030504040204" pitchFamily="50" charset="-128"/>
              <a:buChar char="‣"/>
            </a:pPr>
            <a:r>
              <a:rPr lang="en-US" altLang="ja-JP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</a:rPr>
              <a:t>A: ~~~</a:t>
            </a:r>
          </a:p>
          <a:p>
            <a:pPr marL="169200" indent="0">
              <a:lnSpc>
                <a:spcPct val="95000"/>
              </a:lnSpc>
              <a:buNone/>
            </a:pP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0566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249304" y="238522"/>
            <a:ext cx="10731600" cy="648000"/>
          </a:xfrm>
        </p:spPr>
        <p:txBody>
          <a:bodyPr/>
          <a:lstStyle/>
          <a:p>
            <a:r>
              <a:rPr lang="en-US" altLang="ja-JP" dirty="0"/>
              <a:t>Template: Introduction (2) </a:t>
            </a:r>
            <a:r>
              <a:rPr lang="ja-JP" altLang="en-US" dirty="0"/>
              <a:t>先行研究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0"/>
          </p:nvPr>
        </p:nvSpPr>
        <p:spPr>
          <a:xfrm>
            <a:off x="353999" y="933808"/>
            <a:ext cx="11483999" cy="6267091"/>
          </a:xfrm>
        </p:spPr>
        <p:txBody>
          <a:bodyPr/>
          <a:lstStyle/>
          <a:p>
            <a:pPr>
              <a:lnSpc>
                <a:spcPct val="95000"/>
              </a:lnSpc>
              <a:buFont typeface="メイリオ" panose="020B0604030504040204" pitchFamily="50" charset="-128"/>
              <a:buChar char="‣"/>
            </a:pPr>
            <a:r>
              <a:rPr lang="en-US" altLang="ja-JP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</a:rPr>
              <a:t>Q: </a:t>
            </a: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</a:rPr>
              <a:t>どんな先行研究がありましたか？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</a:endParaRPr>
          </a:p>
          <a:p>
            <a:pPr>
              <a:lnSpc>
                <a:spcPct val="95000"/>
              </a:lnSpc>
              <a:buFont typeface="メイリオ" panose="020B0604030504040204" pitchFamily="50" charset="-128"/>
              <a:buChar char="‣"/>
            </a:pPr>
            <a:r>
              <a:rPr lang="en-US" altLang="ja-JP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</a:rPr>
              <a:t>Q: what are previous researches?</a:t>
            </a:r>
            <a:endParaRPr lang="ja-JP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</a:endParaRPr>
          </a:p>
          <a:p>
            <a:pPr lvl="1">
              <a:lnSpc>
                <a:spcPct val="95000"/>
              </a:lnSpc>
              <a:buFont typeface="メイリオ" panose="020B0604030504040204" pitchFamily="50" charset="-128"/>
              <a:buChar char="‣"/>
            </a:pPr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</a:rPr>
              <a:t>A: ~~~</a:t>
            </a:r>
          </a:p>
          <a:p>
            <a:pPr>
              <a:lnSpc>
                <a:spcPct val="95000"/>
              </a:lnSpc>
              <a:buFont typeface="メイリオ" panose="020B0604030504040204" pitchFamily="50" charset="-128"/>
              <a:buChar char="‣"/>
            </a:pP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</a:endParaRPr>
          </a:p>
          <a:p>
            <a:pPr>
              <a:lnSpc>
                <a:spcPct val="95000"/>
              </a:lnSpc>
              <a:buFont typeface="メイリオ" panose="020B0604030504040204" pitchFamily="50" charset="-128"/>
              <a:buChar char="‣"/>
            </a:pPr>
            <a:r>
              <a:rPr lang="en-US" altLang="ja-JP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</a:rPr>
              <a:t>Q: </a:t>
            </a: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</a:rPr>
              <a:t>どんなことが明らかになってますか？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</a:endParaRPr>
          </a:p>
          <a:p>
            <a:pPr>
              <a:lnSpc>
                <a:spcPct val="95000"/>
              </a:lnSpc>
              <a:buFont typeface="メイリオ" panose="020B0604030504040204" pitchFamily="50" charset="-128"/>
              <a:buChar char="‣"/>
            </a:pPr>
            <a:r>
              <a:rPr lang="en-US" altLang="ja-JP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</a:rPr>
              <a:t>Q: What have been clarified from the previous researches?</a:t>
            </a:r>
            <a:endParaRPr lang="ja-JP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</a:endParaRPr>
          </a:p>
          <a:p>
            <a:pPr lvl="1">
              <a:lnSpc>
                <a:spcPct val="95000"/>
              </a:lnSpc>
              <a:buFont typeface="メイリオ" panose="020B0604030504040204" pitchFamily="50" charset="-128"/>
              <a:buChar char="‣"/>
            </a:pPr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</a:rPr>
              <a:t>A: ~~~</a:t>
            </a:r>
          </a:p>
          <a:p>
            <a:pPr>
              <a:lnSpc>
                <a:spcPct val="95000"/>
              </a:lnSpc>
              <a:buFont typeface="メイリオ" panose="020B0604030504040204" pitchFamily="50" charset="-128"/>
              <a:buChar char="‣"/>
            </a:pP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</a:endParaRPr>
          </a:p>
          <a:p>
            <a:pPr>
              <a:lnSpc>
                <a:spcPct val="95000"/>
              </a:lnSpc>
              <a:buFont typeface="メイリオ" panose="020B0604030504040204" pitchFamily="50" charset="-128"/>
              <a:buChar char="‣"/>
            </a:pPr>
            <a:r>
              <a:rPr lang="en-US" altLang="ja-JP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</a:rPr>
              <a:t>Q: </a:t>
            </a: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</a:rPr>
              <a:t>先行研究の課題</a:t>
            </a:r>
            <a:r>
              <a:rPr lang="en-US" altLang="ja-JP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</a:rPr>
              <a:t>/</a:t>
            </a: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</a:rPr>
              <a:t>限界はなんですか？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</a:endParaRPr>
          </a:p>
          <a:p>
            <a:pPr>
              <a:lnSpc>
                <a:spcPct val="95000"/>
              </a:lnSpc>
              <a:buFont typeface="メイリオ" panose="020B0604030504040204" pitchFamily="50" charset="-128"/>
              <a:buChar char="‣"/>
            </a:pPr>
            <a:r>
              <a:rPr lang="en-US" altLang="ja-JP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</a:rPr>
              <a:t>Q: What are limitations of the previous researches?</a:t>
            </a:r>
            <a:endParaRPr lang="ja-JP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</a:endParaRPr>
          </a:p>
          <a:p>
            <a:pPr lvl="1">
              <a:lnSpc>
                <a:spcPct val="95000"/>
              </a:lnSpc>
              <a:buFont typeface="メイリオ" panose="020B0604030504040204" pitchFamily="50" charset="-128"/>
              <a:buChar char="‣"/>
            </a:pPr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</a:rPr>
              <a:t>A: ~~~</a:t>
            </a:r>
          </a:p>
          <a:p>
            <a:pPr>
              <a:lnSpc>
                <a:spcPct val="95000"/>
              </a:lnSpc>
              <a:buFont typeface="メイリオ" panose="020B0604030504040204" pitchFamily="50" charset="-128"/>
              <a:buChar char="‣"/>
            </a:pP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</a:endParaRPr>
          </a:p>
          <a:p>
            <a:pPr>
              <a:lnSpc>
                <a:spcPct val="95000"/>
              </a:lnSpc>
              <a:buFont typeface="メイリオ" panose="020B0604030504040204" pitchFamily="50" charset="-128"/>
              <a:buChar char="‣"/>
            </a:pP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</a:endParaRPr>
          </a:p>
          <a:p>
            <a:pPr>
              <a:lnSpc>
                <a:spcPct val="95000"/>
              </a:lnSpc>
              <a:buFont typeface="メイリオ" panose="020B0604030504040204" pitchFamily="50" charset="-128"/>
              <a:buChar char="‣"/>
            </a:pP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</a:endParaRPr>
          </a:p>
          <a:p>
            <a:pPr>
              <a:lnSpc>
                <a:spcPct val="95000"/>
              </a:lnSpc>
              <a:buFont typeface="メイリオ" panose="020B0604030504040204" pitchFamily="50" charset="-128"/>
              <a:buChar char="‣"/>
            </a:pP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</a:endParaRPr>
          </a:p>
          <a:p>
            <a:pPr>
              <a:lnSpc>
                <a:spcPct val="95000"/>
              </a:lnSpc>
              <a:buFont typeface="メイリオ" panose="020B0604030504040204" pitchFamily="50" charset="-128"/>
              <a:buChar char="‣"/>
            </a:pP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6077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研究室">
      <a:dk1>
        <a:srgbClr val="333333"/>
      </a:dk1>
      <a:lt1>
        <a:srgbClr val="FFFFFF"/>
      </a:lt1>
      <a:dk2>
        <a:srgbClr val="666666"/>
      </a:dk2>
      <a:lt2>
        <a:srgbClr val="FAFAFA"/>
      </a:lt2>
      <a:accent1>
        <a:srgbClr val="DE0012"/>
      </a:accent1>
      <a:accent2>
        <a:srgbClr val="C2BC00"/>
      </a:accent2>
      <a:accent3>
        <a:srgbClr val="0080C2"/>
      </a:accent3>
      <a:accent4>
        <a:srgbClr val="6D242A"/>
      </a:accent4>
      <a:accent5>
        <a:srgbClr val="213742"/>
      </a:accent5>
      <a:accent6>
        <a:srgbClr val="219C1A"/>
      </a:accent6>
      <a:hlink>
        <a:srgbClr val="336699"/>
      </a:hlink>
      <a:folHlink>
        <a:srgbClr val="880FA9"/>
      </a:folHlink>
    </a:clrScheme>
    <a:fontScheme name="メイリオ/Segoe">
      <a:majorFont>
        <a:latin typeface="Segoe UI"/>
        <a:ea typeface="メイリオ"/>
        <a:cs typeface=""/>
      </a:majorFont>
      <a:minorFont>
        <a:latin typeface="Segoe UI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kumimoji="1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kumimoji="1" sz="2400" dirty="0" smtClean="0">
            <a:latin typeface="Segoe UI" panose="020B0502040204020203" pitchFamily="34" charset="0"/>
            <a:ea typeface="メイリオ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4058</TotalTime>
  <Words>1934</Words>
  <Application>Microsoft Office PowerPoint</Application>
  <PresentationFormat>ワイド画面</PresentationFormat>
  <Paragraphs>236</Paragraphs>
  <Slides>22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8" baseType="lpstr">
      <vt:lpstr>メイリオ</vt:lpstr>
      <vt:lpstr>游ゴシック</vt:lpstr>
      <vt:lpstr>Arial</vt:lpstr>
      <vt:lpstr>Segoe UI</vt:lpstr>
      <vt:lpstr>Wingdings</vt:lpstr>
      <vt:lpstr>Office テーマ</vt:lpstr>
      <vt:lpstr>Scientific Writing</vt:lpstr>
      <vt:lpstr>How to use this document (本資料の使い方)</vt:lpstr>
      <vt:lpstr>What is Scientific Writing (SW)？</vt:lpstr>
      <vt:lpstr>Scientific Writing: 導入</vt:lpstr>
      <vt:lpstr>何故 Scientific Writing ？</vt:lpstr>
      <vt:lpstr>Scientific Writing: 手順</vt:lpstr>
      <vt:lpstr>Step 0: Fill in the blanks (Skelton Template)</vt:lpstr>
      <vt:lpstr>Template: Introduction (1) 社会・科学的文脈</vt:lpstr>
      <vt:lpstr>Template: Introduction (2) 先行研究</vt:lpstr>
      <vt:lpstr>Template Introduction (3): 研究の位置づけ</vt:lpstr>
      <vt:lpstr>Template: Method and Experiments</vt:lpstr>
      <vt:lpstr>Template: Results and Discussion</vt:lpstr>
      <vt:lpstr>Template: Summary</vt:lpstr>
      <vt:lpstr>Step 1: Skelton (スケルトン; 骨格)</vt:lpstr>
      <vt:lpstr>やること</vt:lpstr>
      <vt:lpstr>よくある過ち</vt:lpstr>
      <vt:lpstr>Skelton Template</vt:lpstr>
      <vt:lpstr>補足</vt:lpstr>
      <vt:lpstr>Skeltonの例</vt:lpstr>
      <vt:lpstr>Appendix 小槻の独り言</vt:lpstr>
      <vt:lpstr>思うこと</vt:lpstr>
      <vt:lpstr>SWの本質は？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曽我 安美</dc:creator>
  <cp:lastModifiedBy>小槻 峻司</cp:lastModifiedBy>
  <cp:revision>464</cp:revision>
  <cp:lastPrinted>2024-02-28T01:47:55Z</cp:lastPrinted>
  <dcterms:created xsi:type="dcterms:W3CDTF">2024-02-21T01:35:34Z</dcterms:created>
  <dcterms:modified xsi:type="dcterms:W3CDTF">2024-07-16T06:16:58Z</dcterms:modified>
</cp:coreProperties>
</file>